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9"/>
  </p:notesMasterIdLst>
  <p:handoutMasterIdLst>
    <p:handoutMasterId r:id="rId40"/>
  </p:handoutMasterIdLst>
  <p:sldIdLst>
    <p:sldId id="308" r:id="rId6"/>
    <p:sldId id="310" r:id="rId7"/>
    <p:sldId id="337" r:id="rId8"/>
    <p:sldId id="327" r:id="rId9"/>
    <p:sldId id="311" r:id="rId10"/>
    <p:sldId id="312" r:id="rId11"/>
    <p:sldId id="335" r:id="rId12"/>
    <p:sldId id="324" r:id="rId13"/>
    <p:sldId id="305" r:id="rId14"/>
    <p:sldId id="320" r:id="rId15"/>
    <p:sldId id="306" r:id="rId16"/>
    <p:sldId id="307" r:id="rId17"/>
    <p:sldId id="332" r:id="rId18"/>
    <p:sldId id="329" r:id="rId19"/>
    <p:sldId id="321" r:id="rId20"/>
    <p:sldId id="338" r:id="rId21"/>
    <p:sldId id="339" r:id="rId22"/>
    <p:sldId id="300" r:id="rId23"/>
    <p:sldId id="290" r:id="rId24"/>
    <p:sldId id="325" r:id="rId25"/>
    <p:sldId id="278" r:id="rId26"/>
    <p:sldId id="289" r:id="rId27"/>
    <p:sldId id="292" r:id="rId28"/>
    <p:sldId id="297" r:id="rId29"/>
    <p:sldId id="333" r:id="rId30"/>
    <p:sldId id="294" r:id="rId31"/>
    <p:sldId id="301" r:id="rId32"/>
    <p:sldId id="304" r:id="rId33"/>
    <p:sldId id="291" r:id="rId34"/>
    <p:sldId id="298" r:id="rId35"/>
    <p:sldId id="299" r:id="rId36"/>
    <p:sldId id="336" r:id="rId37"/>
    <p:sldId id="288" r:id="rId3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CAEC24-F042-E896-E693-B9E18F458895}" name="Van Overschelde, Eliza" initials="VOE" userId="S::eliza.vanoverschelde@ieminc.com::b37d2a74-16a1-4d1e-bfe9-ab5cd0e886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8D60"/>
    <a:srgbClr val="13456B"/>
    <a:srgbClr val="667B90"/>
    <a:srgbClr val="4F6071"/>
    <a:srgbClr val="005A9E"/>
    <a:srgbClr val="768D00"/>
    <a:srgbClr val="01558A"/>
    <a:srgbClr val="052D51"/>
    <a:srgbClr val="354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DE538-1256-4344-93CE-F4A5DADA842E}" v="51" dt="2022-11-10T18:30:58.874"/>
    <p1510:client id="{03AD8461-1AAB-4396-868D-1C1EE63A8AE4}" v="732" dt="2022-11-09T20:04:08.452"/>
    <p1510:client id="{045FD251-FA45-48C2-B6CF-BC699F3D2098}" v="3" dt="2022-11-17T21:27:11.531"/>
    <p1510:client id="{04900473-27F9-496E-8945-9C87418033C5}" v="14" dt="2022-11-18T18:46:32.287"/>
    <p1510:client id="{2ACA8E97-2C01-477E-B569-CB62A3024A9A}" v="7" dt="2022-11-17T01:17:45.615"/>
    <p1510:client id="{2F0C99BB-55A3-4B51-B26C-2323D6BBC4E9}" v="17" dt="2022-11-15T23:27:54.697"/>
    <p1510:client id="{2F404050-928C-4149-B216-73075D11D342}" v="409" dt="2022-11-16T18:34:43.511"/>
    <p1510:client id="{33FE8F55-DF6F-44CE-9B42-F4ABD96665E3}" v="3152" dt="2022-11-15T23:08:46.635"/>
    <p1510:client id="{492C5AE2-733D-469F-A1FF-D646DD76BDE9}" v="136" dt="2022-11-10T14:49:39.833"/>
    <p1510:client id="{52B14D7F-85F7-4B62-9D18-F61D4E7E445F}" v="8" dt="2022-11-16T19:16:07.107"/>
    <p1510:client id="{90BC08B4-BB6F-4DA7-909D-87DB89A50511}" v="7" dt="2022-11-09T19:28:43.579"/>
    <p1510:client id="{98E3A12A-0D08-41CE-BD06-622245180B78}" v="287" dt="2022-11-15T23:59:45.695"/>
    <p1510:client id="{A77DBDF0-A940-4ECE-B203-8778501C4F46}" v="14" dt="2022-11-10T19:01:08.013"/>
    <p1510:client id="{AD83423A-DA4C-4962-A80B-1265DE93D7E7}" v="9" dt="2022-11-10T19:50:46.031"/>
    <p1510:client id="{E43FBB53-4818-4828-AAF3-37B6018751BA}" v="4" dt="2022-11-09T21:49:59.627"/>
    <p1510:client id="{ED9B04E0-DE57-423F-9CA0-3AB2DB337D2A}" v="308" dt="2022-11-17T22:17:36.791"/>
    <p1510:client id="{EE28F1EF-EAAF-4C12-94DA-B813234E706B}" v="11" dt="2022-11-17T01:07:06.577"/>
    <p1510:client id="{F1C24D7A-DB8D-4AD6-AD3A-8E0AA8141478}" v="7" dt="2022-11-17T17:19:04.470"/>
    <p1510:client id="{F924E4A3-8774-4902-92B8-9517273143B1}" v="535" dt="2022-11-10T01:24:00.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snapToGrid="0">
      <p:cViewPr varScale="1">
        <p:scale>
          <a:sx n="110" d="100"/>
          <a:sy n="110" d="100"/>
        </p:scale>
        <p:origin x="164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30" tIns="45715" rIns="91430" bIns="45715"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30" tIns="45715" rIns="91430" bIns="45715" rtlCol="0"/>
          <a:lstStyle>
            <a:lvl1pPr algn="r">
              <a:defRPr sz="1200">
                <a:latin typeface="Arial" charset="0"/>
                <a:cs typeface="+mn-cs"/>
              </a:defRPr>
            </a:lvl1pPr>
          </a:lstStyle>
          <a:p>
            <a:pPr>
              <a:defRPr/>
            </a:pPr>
            <a:fld id="{638883DB-651F-4C2D-A569-A45BBB9BBD85}" type="datetimeFigureOut">
              <a:rPr lang="en-US"/>
              <a:pPr>
                <a:defRPr/>
              </a:pPr>
              <a:t>11/18/2022</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30" tIns="45715" rIns="91430" bIns="45715"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30" tIns="45715" rIns="91430" bIns="45715" rtlCol="0" anchor="b"/>
          <a:lstStyle>
            <a:lvl1pPr algn="r">
              <a:defRPr sz="1200">
                <a:latin typeface="Arial" charset="0"/>
                <a:cs typeface="+mn-cs"/>
              </a:defRPr>
            </a:lvl1pPr>
          </a:lstStyle>
          <a:p>
            <a:pPr>
              <a:defRPr/>
            </a:pPr>
            <a:fld id="{45763F2F-B5D1-4AD0-B672-CDDEE47A6F2F}" type="slidenum">
              <a:rPr lang="en-US"/>
              <a:pPr>
                <a:defRPr/>
              </a:pPr>
              <a:t>‹#›</a:t>
            </a:fld>
            <a:endParaRPr lang="en-US" dirty="0"/>
          </a:p>
        </p:txBody>
      </p:sp>
    </p:spTree>
    <p:extLst>
      <p:ext uri="{BB962C8B-B14F-4D97-AF65-F5344CB8AC3E}">
        <p14:creationId xmlns:p14="http://schemas.microsoft.com/office/powerpoint/2010/main" val="2032622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lvl1pPr defTabSz="958647">
              <a:defRPr sz="1000">
                <a:latin typeface="Arial" charset="0"/>
                <a:cs typeface="+mn-cs"/>
              </a:defRPr>
            </a:lvl1pPr>
          </a:lstStyle>
          <a:p>
            <a:pPr>
              <a:defRPr/>
            </a:pPr>
            <a:endParaRPr lang="en-US" dirty="0"/>
          </a:p>
        </p:txBody>
      </p:sp>
      <p:sp>
        <p:nvSpPr>
          <p:cNvPr id="512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lvl1pPr algn="r" defTabSz="958647">
              <a:defRPr sz="1000">
                <a:latin typeface="Arial" charset="0"/>
                <a:cs typeface="+mn-cs"/>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81" tIns="47889" rIns="95781" bIns="478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81" tIns="47889" rIns="95781" bIns="47889" numCol="1" anchor="b" anchorCtr="0" compatLnSpc="1">
            <a:prstTxWarp prst="textNoShape">
              <a:avLst/>
            </a:prstTxWarp>
          </a:bodyPr>
          <a:lstStyle>
            <a:lvl1pPr defTabSz="958647">
              <a:defRPr sz="1000">
                <a:latin typeface="Arial" charset="0"/>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81" tIns="47889" rIns="95781" bIns="47889" numCol="1" anchor="b" anchorCtr="0" compatLnSpc="1">
            <a:prstTxWarp prst="textNoShape">
              <a:avLst/>
            </a:prstTxWarp>
          </a:bodyPr>
          <a:lstStyle>
            <a:lvl1pPr algn="r" defTabSz="958647">
              <a:defRPr sz="1000">
                <a:latin typeface="Arial" charset="0"/>
                <a:cs typeface="+mn-cs"/>
              </a:defRPr>
            </a:lvl1pPr>
          </a:lstStyle>
          <a:p>
            <a:pPr>
              <a:defRPr/>
            </a:pPr>
            <a:fld id="{4B9D461F-0958-428A-99AD-5105E5B30719}" type="slidenum">
              <a:rPr lang="en-US"/>
              <a:pPr>
                <a:defRPr/>
              </a:pPr>
              <a:t>‹#›</a:t>
            </a:fld>
            <a:endParaRPr lang="en-US" dirty="0"/>
          </a:p>
        </p:txBody>
      </p:sp>
    </p:spTree>
    <p:extLst>
      <p:ext uri="{BB962C8B-B14F-4D97-AF65-F5344CB8AC3E}">
        <p14:creationId xmlns:p14="http://schemas.microsoft.com/office/powerpoint/2010/main" val="772229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latin typeface="Arial"/>
                <a:cs typeface="Arial"/>
              </a:rPr>
              <a:t>Welcome to todays Capital Project Overview webinar.  I am Bart Ermeling, the Program Director for IEM. As most of you know, IEM has been hired by the State of Nevada to provide consultation services for all of the State's ARPA projects.  I will be assisted by Eliza </a:t>
            </a:r>
            <a:r>
              <a:rPr lang="en-US" dirty="0" err="1">
                <a:latin typeface="Arial"/>
                <a:cs typeface="Arial"/>
              </a:rPr>
              <a:t>VanOverschelde</a:t>
            </a:r>
            <a:r>
              <a:rPr lang="en-US" dirty="0">
                <a:latin typeface="Arial"/>
                <a:cs typeface="Arial"/>
              </a:rPr>
              <a:t> and Gary Moore from IEM, as well as Brenda Berry and Casey Van Patten from the Governor's Finance Office.</a:t>
            </a:r>
            <a:endParaRPr lang="en-US" altLang="en-US" dirty="0">
              <a:cs typeface="Arial" charset="0"/>
            </a:endParaRPr>
          </a:p>
          <a:p>
            <a:endParaRPr lang="en-US" dirty="0"/>
          </a:p>
          <a:p>
            <a:r>
              <a:rPr lang="en-US" dirty="0">
                <a:latin typeface="Arial"/>
                <a:cs typeface="Arial"/>
              </a:rPr>
              <a:t>The Governor’s Finance Office and IEM developed this Capital Project PowerPoint to assist subrecipients and state agencies in understanding the unique requirements for capital projects when using State and Local Fiscal Recovery Funds.  Please note this is not an exhaustive list of requirements.  It is a reference guide to assist our partners with steps necessary to start and manage a capital project.  </a:t>
            </a:r>
          </a:p>
          <a:p>
            <a:endParaRPr lang="en-US" dirty="0">
              <a:latin typeface="Arial"/>
              <a:cs typeface="Arial"/>
            </a:endParaRPr>
          </a:p>
          <a:p>
            <a:r>
              <a:rPr lang="en-US" dirty="0">
                <a:latin typeface="Arial"/>
                <a:cs typeface="Arial"/>
              </a:rPr>
              <a:t>A few housekeeping items: At the end of this presentation, time permitting, we will have a Q and A session.  Please feel free to put any questions into the chat.  Contact information is on the last slide of this presentation.  If questions arise in the coming weeks and months, please reach out.  The GFO will respond and add the information to a FAQ document to be posted on their website.  Additionally, if federal requirements update or change, notification will be sent out to the state cognizant agency, who will then disseminate it to their subrecipients.</a:t>
            </a:r>
          </a:p>
          <a:p>
            <a:endParaRPr lang="en-US" dirty="0">
              <a:latin typeface="Arial"/>
              <a:cs typeface="Arial"/>
            </a:endParaRPr>
          </a:p>
          <a:p>
            <a:r>
              <a:rPr lang="en-US" dirty="0">
                <a:latin typeface="Arial"/>
                <a:cs typeface="Arial"/>
              </a:rPr>
              <a:t>This presentation is being recorded and the link will be sent to all attendees within the next few weeks.  A copy of this PowerPoint was emailed to attendees earlier this morning.  Let's get started!</a:t>
            </a:r>
            <a:endParaRPr lang="en-US" dirty="0">
              <a:cs typeface="Arial"/>
            </a:endParaRPr>
          </a:p>
          <a:p>
            <a:endParaRPr lang="en-US" dirty="0"/>
          </a:p>
          <a:p>
            <a:endParaRPr lang="en-US" altLang="en-US" dirty="0"/>
          </a:p>
        </p:txBody>
      </p:sp>
      <p:sp>
        <p:nvSpPr>
          <p:cNvPr id="71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580" eaLnBrk="0" hangingPunct="0">
              <a:spcBef>
                <a:spcPct val="30000"/>
              </a:spcBef>
              <a:defRPr sz="1200">
                <a:solidFill>
                  <a:schemeClr val="tx1"/>
                </a:solidFill>
                <a:latin typeface="Arial" pitchFamily="34" charset="0"/>
              </a:defRPr>
            </a:lvl1pPr>
            <a:lvl2pPr marL="769861" indent="-295246" defTabSz="955580" eaLnBrk="0" hangingPunct="0">
              <a:spcBef>
                <a:spcPct val="30000"/>
              </a:spcBef>
              <a:defRPr sz="1200">
                <a:solidFill>
                  <a:schemeClr val="tx1"/>
                </a:solidFill>
                <a:latin typeface="Arial" pitchFamily="34" charset="0"/>
              </a:defRPr>
            </a:lvl2pPr>
            <a:lvl3pPr marL="1184158" indent="-236514" defTabSz="955580" eaLnBrk="0" hangingPunct="0">
              <a:spcBef>
                <a:spcPct val="30000"/>
              </a:spcBef>
              <a:defRPr sz="1200">
                <a:solidFill>
                  <a:schemeClr val="tx1"/>
                </a:solidFill>
                <a:latin typeface="Arial" pitchFamily="34" charset="0"/>
              </a:defRPr>
            </a:lvl3pPr>
            <a:lvl4pPr marL="1658774" indent="-236514" defTabSz="955580" eaLnBrk="0" hangingPunct="0">
              <a:spcBef>
                <a:spcPct val="30000"/>
              </a:spcBef>
              <a:defRPr sz="1200">
                <a:solidFill>
                  <a:schemeClr val="tx1"/>
                </a:solidFill>
                <a:latin typeface="Arial" pitchFamily="34" charset="0"/>
              </a:defRPr>
            </a:lvl4pPr>
            <a:lvl5pPr marL="2133388" indent="-236514" defTabSz="955580" eaLnBrk="0" hangingPunct="0">
              <a:spcBef>
                <a:spcPct val="30000"/>
              </a:spcBef>
              <a:defRPr sz="1200">
                <a:solidFill>
                  <a:schemeClr val="tx1"/>
                </a:solidFill>
                <a:latin typeface="Arial" pitchFamily="34" charset="0"/>
              </a:defRPr>
            </a:lvl5pPr>
            <a:lvl6pPr marL="2590543" indent="-236514" defTabSz="955580" eaLnBrk="0" fontAlgn="base" hangingPunct="0">
              <a:spcBef>
                <a:spcPct val="30000"/>
              </a:spcBef>
              <a:spcAft>
                <a:spcPct val="0"/>
              </a:spcAft>
              <a:defRPr sz="1200">
                <a:solidFill>
                  <a:schemeClr val="tx1"/>
                </a:solidFill>
                <a:latin typeface="Arial" pitchFamily="34" charset="0"/>
              </a:defRPr>
            </a:lvl6pPr>
            <a:lvl7pPr marL="3047697" indent="-236514" defTabSz="955580" eaLnBrk="0" fontAlgn="base" hangingPunct="0">
              <a:spcBef>
                <a:spcPct val="30000"/>
              </a:spcBef>
              <a:spcAft>
                <a:spcPct val="0"/>
              </a:spcAft>
              <a:defRPr sz="1200">
                <a:solidFill>
                  <a:schemeClr val="tx1"/>
                </a:solidFill>
                <a:latin typeface="Arial" pitchFamily="34" charset="0"/>
              </a:defRPr>
            </a:lvl7pPr>
            <a:lvl8pPr marL="3504852" indent="-236514" defTabSz="955580" eaLnBrk="0" fontAlgn="base" hangingPunct="0">
              <a:spcBef>
                <a:spcPct val="30000"/>
              </a:spcBef>
              <a:spcAft>
                <a:spcPct val="0"/>
              </a:spcAft>
              <a:defRPr sz="1200">
                <a:solidFill>
                  <a:schemeClr val="tx1"/>
                </a:solidFill>
                <a:latin typeface="Arial" pitchFamily="34" charset="0"/>
              </a:defRPr>
            </a:lvl8pPr>
            <a:lvl9pPr marL="3962008" indent="-236514" defTabSz="95558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A7BF6C1-216C-4545-87ED-CDBE5D93B50A}" type="slidenum">
              <a:rPr lang="en-US" altLang="en-US" sz="1000"/>
              <a:pPr eaLnBrk="1" hangingPunct="1">
                <a:spcBef>
                  <a:spcPct val="0"/>
                </a:spcBef>
                <a:defRPr/>
              </a:pPr>
              <a:t>1</a:t>
            </a:fld>
            <a:endParaRPr lang="en-US" alt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solidFill>
                  <a:srgbClr val="212121"/>
                </a:solidFill>
                <a:latin typeface="Source Sans Pro Web"/>
              </a:rPr>
              <a:t>Entities must take affirmative steps to, when possible, contract with small business, minority or women owned businesses or labor surplus area firms.  </a:t>
            </a:r>
            <a:r>
              <a:rPr lang="en-US" b="0" i="0" dirty="0">
                <a:solidFill>
                  <a:srgbClr val="212121"/>
                </a:solidFill>
                <a:effectLst/>
                <a:latin typeface="Source Sans Pro Web"/>
              </a:rPr>
              <a:t>A Labor Surplus Area (LSA) is a civil jurisdiction that has a civilian average annual unemployment rate during the previous two calendar years of 20% or more above the average annual civilian unemployment rate for all states (including Puerto Rico) during the same 24-month reference period.</a:t>
            </a:r>
            <a:r>
              <a:rPr lang="en-US" dirty="0">
                <a:solidFill>
                  <a:srgbClr val="212121"/>
                </a:solidFill>
                <a:latin typeface="Source Sans Pro Web"/>
              </a:rPr>
              <a:t> </a:t>
            </a:r>
            <a:r>
              <a:rPr lang="en-US" dirty="0">
                <a:latin typeface="Arial"/>
                <a:cs typeface="Arial"/>
              </a:rPr>
              <a:t>The only companies this applies to for FY2023 are businesses registered in Clark County, NV, Las Vegas, NV, and North Las Vegas, NV. I would highly recommend attempting to hire firms like these and would suggest requiring the reporting of using protected populations throughout the course of this award.</a:t>
            </a:r>
            <a:endParaRPr lang="en-US">
              <a:solidFill>
                <a:srgbClr val="212121"/>
              </a:solidFill>
              <a:latin typeface="Source Sans Pro Web"/>
              <a:cs typeface="Arial"/>
            </a:endParaRPr>
          </a:p>
          <a:p>
            <a:endParaRPr lang="en-US" dirty="0">
              <a:cs typeface="Arial"/>
            </a:endParaRPr>
          </a:p>
          <a:p>
            <a:pPr marL="171450" indent="-171450">
              <a:buFont typeface="Arial"/>
              <a:buChar char="•"/>
            </a:pPr>
            <a:r>
              <a:rPr lang="en-US" dirty="0">
                <a:latin typeface="Arial"/>
                <a:cs typeface="Arial"/>
              </a:rPr>
              <a:t>The Treasury also encourages giving preference to local hires.</a:t>
            </a:r>
            <a:endParaRPr lang="en-US" dirty="0">
              <a:cs typeface="Arial"/>
            </a:endParaRP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10</a:t>
            </a:fld>
            <a:endParaRPr lang="en-US" dirty="0"/>
          </a:p>
        </p:txBody>
      </p:sp>
    </p:spTree>
    <p:extLst>
      <p:ext uri="{BB962C8B-B14F-4D97-AF65-F5344CB8AC3E}">
        <p14:creationId xmlns:p14="http://schemas.microsoft.com/office/powerpoint/2010/main" val="349577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As mentioned earlier, SLFRF requires that subrecipients have and use a written procurement policy that is consistent with 2 CFR 200.317 through 2 CFR 200.327. This slide and the next provide an overview of the contents of those regulations.</a:t>
            </a:r>
          </a:p>
          <a:p>
            <a:pPr marL="171450" indent="-171450">
              <a:buFont typeface="Arial"/>
              <a:buChar char="•"/>
            </a:pPr>
            <a:r>
              <a:rPr lang="en-US" dirty="0">
                <a:latin typeface="Calibri"/>
                <a:cs typeface="Calibri"/>
              </a:rPr>
              <a:t>200.318 details required procurement practices.  Some of the main requirements are:</a:t>
            </a:r>
          </a:p>
          <a:p>
            <a:pPr marL="628650" lvl="1" indent="-171450">
              <a:buFont typeface="Arial"/>
              <a:buChar char="•"/>
            </a:pPr>
            <a:r>
              <a:rPr lang="en-US" dirty="0">
                <a:latin typeface="Calibri"/>
                <a:cs typeface="Calibri"/>
              </a:rPr>
              <a:t>Entities must have a documented procurement policy, as well as a policy regarding conflicts of interest.</a:t>
            </a:r>
          </a:p>
          <a:p>
            <a:pPr marL="628650" lvl="1" indent="-171450">
              <a:buFont typeface="Arial"/>
              <a:buChar char="•"/>
            </a:pPr>
            <a:r>
              <a:rPr lang="en-US" dirty="0">
                <a:latin typeface="Calibri"/>
                <a:cs typeface="Calibri"/>
              </a:rPr>
              <a:t>Entities must maintain oversight of contractors to ensure they are meeting the terms of said contract.  And only responsible contractors, based on past performance, integrity, and financial resources, should be used.</a:t>
            </a:r>
          </a:p>
          <a:p>
            <a:pPr marL="628650" lvl="1" indent="-171450">
              <a:buFont typeface="Arial"/>
              <a:buChar char="•"/>
            </a:pPr>
            <a:r>
              <a:rPr lang="en-US" dirty="0">
                <a:latin typeface="Calibri"/>
                <a:cs typeface="Calibri"/>
              </a:rPr>
              <a:t>In regards to purchasing, entities must avoid purchasing duplicate or unnecessary items.</a:t>
            </a:r>
          </a:p>
          <a:p>
            <a:pPr marL="628650" lvl="1" indent="-171450">
              <a:buFont typeface="Arial"/>
              <a:buChar char="•"/>
            </a:pPr>
            <a:endParaRPr lang="en-US" dirty="0">
              <a:latin typeface="Calibri"/>
              <a:cs typeface="Calibri"/>
            </a:endParaRPr>
          </a:p>
          <a:p>
            <a:pPr marL="628650" lvl="1" indent="-171450">
              <a:buFont typeface="Arial"/>
              <a:buChar char="•"/>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11</a:t>
            </a:fld>
            <a:endParaRPr lang="en-US" dirty="0"/>
          </a:p>
        </p:txBody>
      </p:sp>
    </p:spTree>
    <p:extLst>
      <p:ext uri="{BB962C8B-B14F-4D97-AF65-F5344CB8AC3E}">
        <p14:creationId xmlns:p14="http://schemas.microsoft.com/office/powerpoint/2010/main" val="78735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Continuing on, 200.319 maintains that entities must use open, competitive bidding.</a:t>
            </a:r>
          </a:p>
          <a:p>
            <a:pPr marL="171450" indent="-171450">
              <a:buFont typeface="Arial"/>
              <a:buChar char="•"/>
            </a:pPr>
            <a:r>
              <a:rPr lang="en-US" dirty="0">
                <a:latin typeface="Calibri"/>
                <a:cs typeface="Calibri"/>
              </a:rPr>
              <a:t>200.320 details the allowable methods of procurement, including formal procurement standards for sealed bids and proposals.  We will go into more detail regarding procurement and competitive bids a little later in this presentation.</a:t>
            </a:r>
          </a:p>
          <a:p>
            <a:pPr marL="171450" indent="-171450">
              <a:buFont typeface="Arial"/>
              <a:buChar char="•"/>
            </a:pPr>
            <a:r>
              <a:rPr lang="en-US" dirty="0">
                <a:latin typeface="Calibri"/>
                <a:cs typeface="Calibri"/>
              </a:rPr>
              <a:t>200.321 states the need to use minority and women owned businesses, small business, and labor surplus area firms when possible.</a:t>
            </a:r>
          </a:p>
          <a:p>
            <a:pPr marL="171450" indent="-171450">
              <a:buFont typeface="Arial"/>
              <a:buChar char="•"/>
            </a:pPr>
            <a:r>
              <a:rPr lang="en-US" dirty="0">
                <a:latin typeface="Calibri"/>
                <a:cs typeface="Calibri"/>
              </a:rPr>
              <a:t>200.322 states that preference must be given to products made in America.</a:t>
            </a:r>
          </a:p>
          <a:p>
            <a:pPr marL="171450" indent="-171450">
              <a:buFont typeface="Arial"/>
              <a:buChar char="•"/>
            </a:pPr>
            <a:r>
              <a:rPr lang="en-US" dirty="0">
                <a:latin typeface="Calibri"/>
                <a:cs typeface="Calibri"/>
              </a:rPr>
              <a:t>200.323 is not relevant to the Childcare Expansion funding.</a:t>
            </a:r>
          </a:p>
          <a:p>
            <a:pPr marL="171450" indent="-171450">
              <a:buFont typeface="Arial"/>
              <a:buChar char="•"/>
            </a:pPr>
            <a:r>
              <a:rPr lang="en-US" dirty="0">
                <a:latin typeface="Calibri"/>
                <a:cs typeface="Calibri"/>
              </a:rPr>
              <a:t>200.324 states that entities must perform a cost analysis prior to receiving bids on a project.  When negotiating, profit must be negotiated separately from the price of the project.  Also entities cannot enter into contracts that are based on a cost plus a percentage of construction cost.  This ties back into the point that profit must be negotiated separately and not based simply on a percentage of total cost.</a:t>
            </a:r>
          </a:p>
          <a:p>
            <a:pPr marL="171450" indent="-171450">
              <a:buFont typeface="Arial"/>
              <a:buChar char="•"/>
            </a:pPr>
            <a:r>
              <a:rPr lang="en-US" dirty="0">
                <a:latin typeface="Calibri"/>
                <a:cs typeface="Calibri"/>
              </a:rPr>
              <a:t>200.325 states that documentation about procurement and bidding must be maintained and made available to state or federal agencies upon request.</a:t>
            </a:r>
          </a:p>
          <a:p>
            <a:pPr marL="171450" indent="-171450">
              <a:buFont typeface="Arial"/>
              <a:buChar char="•"/>
            </a:pPr>
            <a:r>
              <a:rPr lang="en-US" dirty="0">
                <a:latin typeface="Calibri"/>
                <a:cs typeface="Calibri"/>
              </a:rPr>
              <a:t>200.326 discusses the bonding requirements that we will discuss in more detail next.</a:t>
            </a:r>
          </a:p>
          <a:p>
            <a:pPr marL="171450" indent="-171450">
              <a:buFont typeface="Arial"/>
              <a:buChar char="•"/>
            </a:pPr>
            <a:r>
              <a:rPr lang="en-US" dirty="0">
                <a:latin typeface="Calibri"/>
                <a:cs typeface="Calibri"/>
              </a:rPr>
              <a:t>200.327 states additional provisions that must be maintained in contracts.  Examples are that contracts must contain provisions concerning Equal Employment Opportunities and the Clean Air Act.</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12</a:t>
            </a:fld>
            <a:endParaRPr lang="en-US" dirty="0"/>
          </a:p>
        </p:txBody>
      </p:sp>
    </p:spTree>
    <p:extLst>
      <p:ext uri="{BB962C8B-B14F-4D97-AF65-F5344CB8AC3E}">
        <p14:creationId xmlns:p14="http://schemas.microsoft.com/office/powerpoint/2010/main" val="94031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defRPr/>
            </a:pPr>
            <a:r>
              <a:rPr lang="en-US" sz="1800" dirty="0">
                <a:latin typeface="Calibri"/>
                <a:cs typeface="Calibri"/>
              </a:rPr>
              <a:t>As we just covered, per 2 CFR 200.326, all construction projects over $250,000 must have three types of bonds provided by the contractor or subcontractor.  Even though the Feds only require bonds for projects over $250,000, the State highly encourages the use for all capital projects, no matter the total.  Bonds protect the entity.</a:t>
            </a:r>
            <a:endParaRPr lang="en-US" dirty="0"/>
          </a:p>
          <a:p>
            <a:pPr marL="285750" indent="-285750">
              <a:buFont typeface="Arial"/>
              <a:buChar char="•"/>
              <a:defRPr/>
            </a:pPr>
            <a:r>
              <a:rPr lang="en-US" sz="1800" dirty="0">
                <a:latin typeface="Calibri"/>
                <a:cs typeface="Calibri"/>
              </a:rPr>
              <a:t>Bid bonds are submitted by a contractor with their bid proposal and must be at least 5% of the bid price.  If the winning contractor does not conduct the work as outlined in the contract, the bond is forfeited and given to the entity to help offset the costs of having to re-bid the project.</a:t>
            </a:r>
          </a:p>
          <a:p>
            <a:pPr marL="285750" indent="-285750">
              <a:buFont typeface="Arial"/>
              <a:buChar char="•"/>
              <a:defRPr/>
            </a:pPr>
            <a:r>
              <a:rPr lang="en-US" sz="1800" dirty="0">
                <a:latin typeface="Calibri"/>
                <a:cs typeface="Calibri"/>
              </a:rPr>
              <a:t>Payment and Performance bonds are sometimes listed or sold together, but they are different and each must be for 100% of the contract price.</a:t>
            </a:r>
          </a:p>
          <a:p>
            <a:pPr marL="285750" indent="-285750">
              <a:buFont typeface="Arial"/>
              <a:buChar char="•"/>
              <a:defRPr/>
            </a:pPr>
            <a:r>
              <a:rPr lang="en-US" sz="1800" dirty="0">
                <a:latin typeface="Calibri"/>
                <a:cs typeface="Calibri"/>
              </a:rPr>
              <a:t>Payment bonds guarantee that the contractor pays everyone they need to, such as subcontractors, suppliers, and laborers.</a:t>
            </a:r>
          </a:p>
          <a:p>
            <a:pPr marL="285750" indent="-285750">
              <a:buFont typeface="Arial"/>
              <a:buChar char="•"/>
              <a:defRPr/>
            </a:pPr>
            <a:r>
              <a:rPr lang="en-US" sz="1800" dirty="0">
                <a:latin typeface="Calibri"/>
                <a:cs typeface="Calibri"/>
              </a:rPr>
              <a:t>Performance bonds ensure the completion of a project if the contractor fails to finish the project.</a:t>
            </a:r>
          </a:p>
          <a:p>
            <a:pPr marL="285750" indent="-285750">
              <a:buFont typeface="Arial"/>
              <a:buChar char="•"/>
              <a:defRPr/>
            </a:pPr>
            <a:r>
              <a:rPr lang="en-US" sz="1800" dirty="0">
                <a:latin typeface="Calibri"/>
                <a:cs typeface="Calibri"/>
              </a:rPr>
              <a:t>Just for your information, to secure these bonds, the contractor only has to pay approximately between 0.5% and 4% of the total contract price.</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13</a:t>
            </a:fld>
            <a:endParaRPr lang="en-US" dirty="0"/>
          </a:p>
        </p:txBody>
      </p:sp>
    </p:spTree>
    <p:extLst>
      <p:ext uri="{BB962C8B-B14F-4D97-AF65-F5344CB8AC3E}">
        <p14:creationId xmlns:p14="http://schemas.microsoft.com/office/powerpoint/2010/main" val="266335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As discussed previously, 2 CFR 200.318 requires that entities must have a written policy regarding conflicts of interest.  This policy must include disciplinary action for violations.  If the entity has a parent, subsidiary, or affiliate, then the Conflict of Interest policy must also detail how any organizational conflicts of interest will be handled.</a:t>
            </a:r>
          </a:p>
          <a:p>
            <a:pPr marL="171450" indent="-171450">
              <a:buFont typeface="Arial"/>
              <a:buChar char="•"/>
            </a:pPr>
            <a:r>
              <a:rPr lang="en-US" dirty="0">
                <a:latin typeface="Calibri"/>
                <a:cs typeface="Calibri"/>
              </a:rPr>
              <a:t>If an employee has either a real or an apparent conflict of interest, they cannot participate in the selection or administration of the contract.</a:t>
            </a:r>
          </a:p>
          <a:p>
            <a:pPr marL="171450" indent="-171450">
              <a:buFont typeface="Arial"/>
              <a:buChar char="•"/>
            </a:pPr>
            <a:r>
              <a:rPr lang="en-US" dirty="0">
                <a:latin typeface="Calibri"/>
                <a:cs typeface="Calibri"/>
              </a:rPr>
              <a:t>Also, no one at the entity can accept gifts, favors, or gratuities from contractors or subcontractors.</a:t>
            </a:r>
          </a:p>
          <a:p>
            <a:pPr marL="171450" indent="-171450">
              <a:buFont typeface="Arial"/>
              <a:buChar char="•"/>
            </a:pPr>
            <a:r>
              <a:rPr lang="en-US" dirty="0">
                <a:latin typeface="Calibri"/>
                <a:cs typeface="Calibri"/>
              </a:rPr>
              <a:t>Gifts of nominal value may be accepted so long as they are unsolicited and not substantial.  For example, a holiday gift basket from a contractor may be accepted and shared with the staff of the agency.  Tickets to the Super Bowl cannot be accepted.</a:t>
            </a:r>
          </a:p>
          <a:p>
            <a:pPr marL="171450" indent="-171450">
              <a:buFont typeface="Arial"/>
              <a:buChar char="•"/>
            </a:pPr>
            <a:r>
              <a:rPr lang="en-US" dirty="0">
                <a:latin typeface="Calibri"/>
                <a:cs typeface="Calibri"/>
              </a:rPr>
              <a:t>The GFO will provide a Conflicts of Interest form to be signed and returned at the beginning of the contract.  It will need to be re-signed anytime there is a change in employees to ensure that no new conflicts exist.</a:t>
            </a:r>
          </a:p>
          <a:p>
            <a:pPr marL="171450" indent="-171450">
              <a:buFont typeface="Arial"/>
              <a:buChar char="•"/>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14</a:t>
            </a:fld>
            <a:endParaRPr lang="en-US" dirty="0"/>
          </a:p>
        </p:txBody>
      </p:sp>
    </p:spTree>
    <p:extLst>
      <p:ext uri="{BB962C8B-B14F-4D97-AF65-F5344CB8AC3E}">
        <p14:creationId xmlns:p14="http://schemas.microsoft.com/office/powerpoint/2010/main" val="1065702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latin typeface="Calibri"/>
                <a:cs typeface="Calibri"/>
              </a:rPr>
              <a:t>As we've mentioned before, competitive bidding must be used. The most common method is the Design-Bid-Build method.  In this method, an architect is selected first and completes the plans and specs that general contractors use to determine their bid package.</a:t>
            </a:r>
          </a:p>
          <a:p>
            <a:pPr marL="285750" indent="-285750">
              <a:buFont typeface="Arial"/>
              <a:buChar char="•"/>
            </a:pPr>
            <a:r>
              <a:rPr lang="en-US" dirty="0">
                <a:latin typeface="Calibri"/>
                <a:cs typeface="Calibri"/>
              </a:rPr>
              <a:t>To advertise Invitations to Bid, options include posting the Invitation in the local newspaper, on the entity's website, or on public websites dedicated to bidding.  We've listed three sample websites where Invitations to Bid can be posted; however, the State is not affiliated with any of these websites and they may charge fees to post.</a:t>
            </a:r>
          </a:p>
          <a:p>
            <a:pPr marL="285750" indent="-285750">
              <a:buFont typeface="Arial"/>
              <a:buChar char="•"/>
            </a:pPr>
            <a:r>
              <a:rPr lang="en-US" dirty="0">
                <a:latin typeface="Calibri"/>
                <a:cs typeface="Calibri"/>
              </a:rPr>
              <a:t>You can also choose to call or email contractors directly to solicit a bid.  Be sure to thoroughly document any communication, including their responses, as proof that competition existed.</a:t>
            </a:r>
          </a:p>
          <a:p>
            <a:pPr marL="285750" indent="-285750">
              <a:buFont typeface="Arial"/>
              <a:buChar char="•"/>
            </a:pPr>
            <a:r>
              <a:rPr lang="en-US" dirty="0">
                <a:latin typeface="Calibri"/>
                <a:cs typeface="Calibri"/>
              </a:rPr>
              <a:t>It is recommended that at least 30 days is given for contractors to respond to Invitations to Bid.</a:t>
            </a:r>
          </a:p>
          <a:p>
            <a:pPr marL="285750" indent="-285750">
              <a:buFont typeface="Arial"/>
              <a:buChar char="•"/>
            </a:pPr>
            <a:r>
              <a:rPr lang="en-US" dirty="0">
                <a:latin typeface="Calibri"/>
                <a:cs typeface="Calibri"/>
              </a:rPr>
              <a:t>Also, entities must receive at least three bids from properly licensed contractors, architects, engineers, or other contractors or vendors.</a:t>
            </a:r>
          </a:p>
          <a:p>
            <a:pPr marL="285750" indent="-285750">
              <a:buFont typeface="Arial"/>
              <a:buChar char="•"/>
            </a:pPr>
            <a:r>
              <a:rPr lang="en-US" dirty="0"/>
              <a:t>Entities can reach out to contractors from outside the entity's jurisdiction or the state, if necessary.</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15</a:t>
            </a:fld>
            <a:endParaRPr lang="en-US" dirty="0"/>
          </a:p>
        </p:txBody>
      </p:sp>
    </p:spTree>
    <p:extLst>
      <p:ext uri="{BB962C8B-B14F-4D97-AF65-F5344CB8AC3E}">
        <p14:creationId xmlns:p14="http://schemas.microsoft.com/office/powerpoint/2010/main" val="2601026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latin typeface="Calibri"/>
                <a:cs typeface="Calibri"/>
              </a:rPr>
              <a:t>2 CFR 200.320 provides two types of formal bidding.  The first option is sealed bids, where the contract is awarded to the lowest bidder.  This is the preferred method for procuring construction work.</a:t>
            </a:r>
          </a:p>
          <a:p>
            <a:pPr marL="285750" indent="-285750">
              <a:buFont typeface="Arial"/>
              <a:buChar char="•"/>
            </a:pPr>
            <a:r>
              <a:rPr lang="en-US" dirty="0">
                <a:latin typeface="Calibri"/>
                <a:cs typeface="Calibri"/>
              </a:rPr>
              <a:t>In a nutshell, sealed bidding starts with the entity creating an Invitation to Bid packet.  This packet should contain all the information, specifications, and pertinent attachments (like blueprints) that a contractor would need to make their best bid.  The entity then advertises this Invitation to Bid and allows contractors a set amount of time to respond with a bid, the State encourages at least a 30-day response window.  The contractor then returns their bid in a sealed envelope, which is date and time stamped by the entity when it received the bid.  The bids are opened at a set time and place.  They cannot be opened before the set time.  Then the bid is awarded to the lowest responsive and responsible bidder.</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16</a:t>
            </a:fld>
            <a:endParaRPr lang="en-US" dirty="0"/>
          </a:p>
        </p:txBody>
      </p:sp>
    </p:spTree>
    <p:extLst>
      <p:ext uri="{BB962C8B-B14F-4D97-AF65-F5344CB8AC3E}">
        <p14:creationId xmlns:p14="http://schemas.microsoft.com/office/powerpoint/2010/main" val="605601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The second type of bidding format are proposals.  These are used for contracts where price is not the sole factor.  Examples of contracts that would be best for procurement via proposals are architecture, engineering, or technological services.</a:t>
            </a:r>
          </a:p>
          <a:p>
            <a:endParaRPr lang="en-US" dirty="0">
              <a:latin typeface="Calibri"/>
              <a:cs typeface="Calibri"/>
            </a:endParaRPr>
          </a:p>
          <a:p>
            <a:r>
              <a:rPr lang="en-US" dirty="0">
                <a:latin typeface="Calibri"/>
                <a:cs typeface="Calibri"/>
              </a:rPr>
              <a:t>In this process, the entity first starts by creating a Request for Proposals that defines the items or services requested and how the Proposals will be evaluated.  Again, the entity advertises the Request for Proposal and allows at least a 30 day period for responses.  After the window closes, the entity evaluates and scores the proposal, with the bid going to the highest overall Proposal.</a:t>
            </a:r>
          </a:p>
          <a:p>
            <a:endParaRPr lang="en-US" dirty="0">
              <a:latin typeface="Calibri"/>
              <a:cs typeface="Calibri"/>
            </a:endParaRPr>
          </a:p>
          <a:p>
            <a:r>
              <a:rPr lang="en-US" dirty="0">
                <a:latin typeface="Calibri"/>
                <a:cs typeface="Calibri"/>
              </a:rPr>
              <a:t>The entity must have a written method for hoe the proposals will be evaluated.  Two examples of evaluation are via committee or an evaluation matrix.  For committee evaluation, a diverse group would all individually review the proposals, giving them a score.  Then the scores would be combined.  If an evaluation matrix is used, factors are established and given a weight.  Factors could include, price, past history with the contractor, experience, and local preference.  Let's look at an example of an evaluation matrix on the next slide.</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17</a:t>
            </a:fld>
            <a:endParaRPr lang="en-US" dirty="0"/>
          </a:p>
        </p:txBody>
      </p:sp>
    </p:spTree>
    <p:extLst>
      <p:ext uri="{BB962C8B-B14F-4D97-AF65-F5344CB8AC3E}">
        <p14:creationId xmlns:p14="http://schemas.microsoft.com/office/powerpoint/2010/main" val="3810722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latin typeface="Calibri"/>
                <a:cs typeface="Calibri"/>
              </a:rPr>
              <a:t>This is just an example of an evaluation matrix.  If a matrix is used, the factors should be tailored to the actual project.</a:t>
            </a:r>
          </a:p>
          <a:p>
            <a:pPr marL="285750" indent="-285750">
              <a:buFont typeface="Arial"/>
              <a:buChar char="•"/>
            </a:pPr>
            <a:r>
              <a:rPr lang="en-US" dirty="0">
                <a:latin typeface="Calibri"/>
                <a:cs typeface="Calibri"/>
              </a:rPr>
              <a:t>In this example, you can see while price has the highest weighted factor, at 50 points, it also takes into account local preference and prior experience of the vendor.  Giving preference to local contractors is encouraged by the Treasury.</a:t>
            </a:r>
          </a:p>
          <a:p>
            <a:pPr marL="285750" indent="-285750">
              <a:buFont typeface="Arial"/>
              <a:buChar char="•"/>
            </a:pPr>
            <a:r>
              <a:rPr lang="en-US" dirty="0">
                <a:latin typeface="Calibri"/>
                <a:cs typeface="Calibri"/>
              </a:rPr>
              <a:t>In this case, Vendor 3 did not have the lowest price, but when combined with their prior experience, they were deemed to be the best vendor.</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18</a:t>
            </a:fld>
            <a:endParaRPr lang="en-US" dirty="0"/>
          </a:p>
        </p:txBody>
      </p:sp>
    </p:spTree>
    <p:extLst>
      <p:ext uri="{BB962C8B-B14F-4D97-AF65-F5344CB8AC3E}">
        <p14:creationId xmlns:p14="http://schemas.microsoft.com/office/powerpoint/2010/main" val="627934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latin typeface="Calibri"/>
                <a:cs typeface="Calibri"/>
              </a:rPr>
              <a:t>Before contracting with any contractor or subcontractor, entities must check to make sure they are not on either the state or federal disbarred list.</a:t>
            </a:r>
          </a:p>
          <a:p>
            <a:pPr marL="285750" indent="-285750">
              <a:buFont typeface="Arial"/>
              <a:buChar char="•"/>
            </a:pPr>
            <a:r>
              <a:rPr lang="en-US" dirty="0">
                <a:latin typeface="Calibri"/>
                <a:cs typeface="Calibri"/>
              </a:rPr>
              <a:t>The Nevada list is easy to check.  It's simply a list on the Labor Commissioner's website.</a:t>
            </a:r>
          </a:p>
          <a:p>
            <a:pPr marL="285750" indent="-285750">
              <a:buFont typeface="Arial"/>
              <a:buChar char="•"/>
            </a:pPr>
            <a:r>
              <a:rPr lang="en-US" dirty="0">
                <a:latin typeface="Calibri"/>
                <a:cs typeface="Calibri"/>
              </a:rPr>
              <a:t>To check the federal list, you will need to login into sam.gov, which requires either you or your company to register for the website.</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19</a:t>
            </a:fld>
            <a:endParaRPr lang="en-US" dirty="0"/>
          </a:p>
        </p:txBody>
      </p:sp>
    </p:spTree>
    <p:extLst>
      <p:ext uri="{BB962C8B-B14F-4D97-AF65-F5344CB8AC3E}">
        <p14:creationId xmlns:p14="http://schemas.microsoft.com/office/powerpoint/2010/main" val="28427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cs typeface="Arial"/>
              </a:rPr>
              <a:t>This is the general overview of todays briefing.  We will explore each of these topics throughout the presentation. Again, please write down your questions or post them in the chat and we will answer all of them at the end of the presentation.</a:t>
            </a:r>
          </a:p>
          <a:p>
            <a:endParaRPr lang="en-US" dirty="0"/>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2</a:t>
            </a:fld>
            <a:endParaRPr lang="en-US" dirty="0"/>
          </a:p>
        </p:txBody>
      </p:sp>
    </p:spTree>
    <p:extLst>
      <p:ext uri="{BB962C8B-B14F-4D97-AF65-F5344CB8AC3E}">
        <p14:creationId xmlns:p14="http://schemas.microsoft.com/office/powerpoint/2010/main" val="900743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a:cs typeface="Calibri"/>
              </a:rPr>
              <a:t>Be smart during the execution of your project, your project is not just benefiting you or the people who will benefit from your services but it also benefits the communities, the employees, workers and local businesses near and around your project. Hiring the best people and ensuring they are paid properly encourages a better product and enhanced community involvement/appreciation.</a:t>
            </a:r>
          </a:p>
          <a:p>
            <a:endParaRPr lang="en-US" dirty="0"/>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20</a:t>
            </a:fld>
            <a:endParaRPr lang="en-US" dirty="0"/>
          </a:p>
        </p:txBody>
      </p:sp>
    </p:spTree>
    <p:extLst>
      <p:ext uri="{BB962C8B-B14F-4D97-AF65-F5344CB8AC3E}">
        <p14:creationId xmlns:p14="http://schemas.microsoft.com/office/powerpoint/2010/main" val="3345766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latin typeface="Calibri"/>
                <a:cs typeface="Calibri"/>
              </a:rPr>
              <a:t>The State encourages paying prevailing wages whenever possible.  If a project is funded with any other federal funds other than SLFRF, it is required to use Davis-Bacon wages (which are the federal prevailing wages).</a:t>
            </a:r>
          </a:p>
          <a:p>
            <a:pPr marL="285750" indent="-285750">
              <a:buFont typeface="Arial"/>
              <a:buChar char="•"/>
            </a:pPr>
            <a:r>
              <a:rPr lang="en-US" dirty="0">
                <a:latin typeface="Calibri"/>
                <a:cs typeface="Calibri"/>
              </a:rPr>
              <a:t>Nevada has it's own prevailing wages that are published by the Labor Commissioner every October.  There are different wages for Clark County, Washoe County, rural Southern Nevada, and rural Northen Nevada.  Wages are broken up into different job categories and then levels of experience (for example Journeyman and Foreman).  The wages listed are for both the hourly wage and fringe benefits.</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21</a:t>
            </a:fld>
            <a:endParaRPr lang="en-US" dirty="0"/>
          </a:p>
        </p:txBody>
      </p:sp>
    </p:spTree>
    <p:extLst>
      <p:ext uri="{BB962C8B-B14F-4D97-AF65-F5344CB8AC3E}">
        <p14:creationId xmlns:p14="http://schemas.microsoft.com/office/powerpoint/2010/main" val="1743976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latin typeface="Calibri"/>
                <a:cs typeface="Calibri"/>
              </a:rPr>
              <a:t>For projects that are over $10 million, either state or federal prevailing wages can be used.  If neither is used, an entity must provide documentation that wages paid were at least at the Davis Bacon rate.</a:t>
            </a:r>
          </a:p>
          <a:p>
            <a:pPr marL="285750" indent="-285750">
              <a:buFont typeface="Arial"/>
              <a:buChar char="•"/>
            </a:pPr>
            <a:r>
              <a:rPr lang="en-US" dirty="0">
                <a:latin typeface="Calibri"/>
                <a:cs typeface="Calibri"/>
              </a:rPr>
              <a:t>Again, if any other federal funds are comingled with SLFRF, Davis Bacon reporting and wages must be used.</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22</a:t>
            </a:fld>
            <a:endParaRPr lang="en-US" dirty="0"/>
          </a:p>
        </p:txBody>
      </p:sp>
    </p:spTree>
    <p:extLst>
      <p:ext uri="{BB962C8B-B14F-4D97-AF65-F5344CB8AC3E}">
        <p14:creationId xmlns:p14="http://schemas.microsoft.com/office/powerpoint/2010/main" val="2300847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latin typeface="Calibri"/>
                <a:cs typeface="Calibri"/>
              </a:rPr>
              <a:t>For projects over $10 million, other labor requirements must be followed.</a:t>
            </a:r>
          </a:p>
          <a:p>
            <a:pPr marL="285750" indent="-285750">
              <a:buFont typeface="Arial"/>
              <a:buChar char="•"/>
            </a:pPr>
            <a:r>
              <a:rPr lang="en-US" dirty="0">
                <a:latin typeface="Calibri"/>
                <a:cs typeface="Calibri"/>
              </a:rPr>
              <a:t>First, either a collective bargaining agreement must be established pre-hire or a workforce continuity plan must be created.  This plan should detail how the project will be able to maintain skilled and unskilled labor throughout the project.</a:t>
            </a:r>
          </a:p>
          <a:p>
            <a:pPr marL="285750" indent="-285750">
              <a:buFont typeface="Arial"/>
              <a:buChar char="•"/>
            </a:pPr>
            <a:r>
              <a:rPr lang="en-US" dirty="0">
                <a:latin typeface="Calibri"/>
                <a:cs typeface="Calibri"/>
              </a:rPr>
              <a:t>The second requirement is that local hires must be prioritized.</a:t>
            </a:r>
          </a:p>
          <a:p>
            <a:pPr marL="285750" indent="-285750">
              <a:buFont typeface="Arial"/>
              <a:buChar char="•"/>
            </a:pPr>
            <a:r>
              <a:rPr lang="en-US" dirty="0">
                <a:latin typeface="Calibri"/>
                <a:cs typeface="Calibri"/>
              </a:rPr>
              <a:t>The last requirement is entities must provide a description of a Community Benefit Agreement, if such agreement exists. A Community Benefit Agreement is a contract between a developer and community-based organizations representing residents' interests.  The agreement spells out the benefits the community will receive in return for supporting the developer's project in the neighborhood.  These types of agreements likely don't exists for projects under the Childcare Expansion funding.</a:t>
            </a:r>
            <a:endParaRPr lang="en-US" dirty="0">
              <a:latin typeface="Arial"/>
              <a:cs typeface="Arial"/>
            </a:endParaRP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23</a:t>
            </a:fld>
            <a:endParaRPr lang="en-US" dirty="0"/>
          </a:p>
        </p:txBody>
      </p:sp>
    </p:spTree>
    <p:extLst>
      <p:ext uri="{BB962C8B-B14F-4D97-AF65-F5344CB8AC3E}">
        <p14:creationId xmlns:p14="http://schemas.microsoft.com/office/powerpoint/2010/main" val="2596292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A quick note on prevailing wage for public work projects, it must be paid on projects over $100,000 and the State Public Works Division will be able to provide more information.  This doesn't relate to the Childcare Expansion, but we wanted to add it for any state agencies attending this webinar.</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24</a:t>
            </a:fld>
            <a:endParaRPr lang="en-US" dirty="0"/>
          </a:p>
        </p:txBody>
      </p:sp>
    </p:spTree>
    <p:extLst>
      <p:ext uri="{BB962C8B-B14F-4D97-AF65-F5344CB8AC3E}">
        <p14:creationId xmlns:p14="http://schemas.microsoft.com/office/powerpoint/2010/main" val="3277881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Finally, both construction timelines and checklists must be provided to an entities state cognizant agency.  This will allow the state agency and the GFO to provide oversight on the project and allow the entity to ensure the project stays on track.  These two documents should be easy for an architect or general contractor to provide.  We have a few examples on the next slides.</a:t>
            </a:r>
            <a:endParaRPr lang="en-US" dirty="0"/>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25</a:t>
            </a:fld>
            <a:endParaRPr lang="en-US" dirty="0"/>
          </a:p>
        </p:txBody>
      </p:sp>
    </p:spTree>
    <p:extLst>
      <p:ext uri="{BB962C8B-B14F-4D97-AF65-F5344CB8AC3E}">
        <p14:creationId xmlns:p14="http://schemas.microsoft.com/office/powerpoint/2010/main" val="3207554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This is one type of a construction timeline that details the project from the planning and contracting stage to the final inspection stage.</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26</a:t>
            </a:fld>
            <a:endParaRPr lang="en-US" dirty="0"/>
          </a:p>
        </p:txBody>
      </p:sp>
    </p:spTree>
    <p:extLst>
      <p:ext uri="{BB962C8B-B14F-4D97-AF65-F5344CB8AC3E}">
        <p14:creationId xmlns:p14="http://schemas.microsoft.com/office/powerpoint/2010/main" val="1200660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Here is another example, that also allows for the entity to track dates easily.</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27</a:t>
            </a:fld>
            <a:endParaRPr lang="en-US" dirty="0"/>
          </a:p>
        </p:txBody>
      </p:sp>
    </p:spTree>
    <p:extLst>
      <p:ext uri="{BB962C8B-B14F-4D97-AF65-F5344CB8AC3E}">
        <p14:creationId xmlns:p14="http://schemas.microsoft.com/office/powerpoint/2010/main" val="151355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Lastly, here is a construction checklist example that allows for the entity or general contractor to mark off as various aspects of the project are completed.</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28</a:t>
            </a:fld>
            <a:endParaRPr lang="en-US" dirty="0"/>
          </a:p>
        </p:txBody>
      </p:sp>
    </p:spTree>
    <p:extLst>
      <p:ext uri="{BB962C8B-B14F-4D97-AF65-F5344CB8AC3E}">
        <p14:creationId xmlns:p14="http://schemas.microsoft.com/office/powerpoint/2010/main" val="3495177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Localities also likely have requirements on safety, permitting, and construction that a project will need to follow.  For your convenience, we have listed the major county and city building department websites.</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29</a:t>
            </a:fld>
            <a:endParaRPr lang="en-US" dirty="0"/>
          </a:p>
        </p:txBody>
      </p:sp>
    </p:spTree>
    <p:extLst>
      <p:ext uri="{BB962C8B-B14F-4D97-AF65-F5344CB8AC3E}">
        <p14:creationId xmlns:p14="http://schemas.microsoft.com/office/powerpoint/2010/main" val="220662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Here are a few acronyms that we will use throughout the presentation.</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3</a:t>
            </a:fld>
            <a:endParaRPr lang="en-US" dirty="0"/>
          </a:p>
        </p:txBody>
      </p:sp>
    </p:spTree>
    <p:extLst>
      <p:ext uri="{BB962C8B-B14F-4D97-AF65-F5344CB8AC3E}">
        <p14:creationId xmlns:p14="http://schemas.microsoft.com/office/powerpoint/2010/main" val="4011924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Here are the links and </a:t>
            </a:r>
            <a:r>
              <a:rPr lang="en-US" dirty="0" err="1">
                <a:latin typeface="Calibri"/>
                <a:cs typeface="Calibri"/>
              </a:rPr>
              <a:t>urls</a:t>
            </a:r>
            <a:r>
              <a:rPr lang="en-US" dirty="0">
                <a:latin typeface="Calibri"/>
                <a:cs typeface="Calibri"/>
              </a:rPr>
              <a:t> for the references used in this presentation.</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30</a:t>
            </a:fld>
            <a:endParaRPr lang="en-US" dirty="0"/>
          </a:p>
        </p:txBody>
      </p:sp>
    </p:spTree>
    <p:extLst>
      <p:ext uri="{BB962C8B-B14F-4D97-AF65-F5344CB8AC3E}">
        <p14:creationId xmlns:p14="http://schemas.microsoft.com/office/powerpoint/2010/main" val="2908161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31</a:t>
            </a:fld>
            <a:endParaRPr lang="en-US" dirty="0"/>
          </a:p>
        </p:txBody>
      </p:sp>
    </p:spTree>
    <p:extLst>
      <p:ext uri="{BB962C8B-B14F-4D97-AF65-F5344CB8AC3E}">
        <p14:creationId xmlns:p14="http://schemas.microsoft.com/office/powerpoint/2010/main" val="2311252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cs typeface="Arial"/>
              </a:rPr>
              <a:t>The period of performance is critical to understand.  All funds must be obligated by December 31st, 2024. That means that there must be a contract, purchase order, subgrant, </a:t>
            </a:r>
            <a:r>
              <a:rPr lang="en-US" dirty="0" err="1">
                <a:latin typeface="Arial"/>
                <a:cs typeface="Arial"/>
              </a:rPr>
              <a:t>etc</a:t>
            </a:r>
            <a:r>
              <a:rPr lang="en-US" dirty="0">
                <a:latin typeface="Arial"/>
                <a:cs typeface="Arial"/>
              </a:rPr>
              <a:t> in place utilizing all awarded funds.  Work does not have to complete as of December 31st, 2024, so long as a contract exists for said work.  However, all work does need to be complete and funds expended by December 31</a:t>
            </a:r>
            <a:r>
              <a:rPr lang="en-US" baseline="30000" dirty="0">
                <a:latin typeface="Arial"/>
                <a:cs typeface="Arial"/>
              </a:rPr>
              <a:t>st</a:t>
            </a:r>
            <a:r>
              <a:rPr lang="en-US" dirty="0">
                <a:latin typeface="Arial"/>
                <a:cs typeface="Arial"/>
              </a:rPr>
              <a:t>, 2026.</a:t>
            </a:r>
          </a:p>
          <a:p>
            <a:pPr>
              <a:defRPr/>
            </a:pPr>
            <a:endParaRPr lang="en-US" dirty="0">
              <a:latin typeface="Arial"/>
              <a:cs typeface="Arial"/>
            </a:endParaRPr>
          </a:p>
          <a:p>
            <a:pPr>
              <a:defRPr/>
            </a:pPr>
            <a:r>
              <a:rPr lang="en-US" dirty="0">
                <a:latin typeface="Arial"/>
                <a:cs typeface="Arial"/>
              </a:rPr>
              <a:t>Specifically for state agencies, in order to be considered obligated, the funds must be sub-granted out to an outside agency, contracted, or a purchase order must be completed and submitted to a vendor by December 31st, 2024.  Because the Federal government does not differentiate between state agencies, they do not consider the funds obligated simply because the GFO sub-granted funds to the state agency.  We are sending questions to the Treasury to confirm this understanding and will advise of any response we receive.  Any specific questions regarding this can be emailed to Brenda Berry or Casey Van Patten on the ARPA team.</a:t>
            </a:r>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4</a:t>
            </a:fld>
            <a:endParaRPr lang="en-US" dirty="0"/>
          </a:p>
        </p:txBody>
      </p:sp>
    </p:spTree>
    <p:extLst>
      <p:ext uri="{BB962C8B-B14F-4D97-AF65-F5344CB8AC3E}">
        <p14:creationId xmlns:p14="http://schemas.microsoft.com/office/powerpoint/2010/main" val="405943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a:cs typeface="Arial"/>
              </a:rPr>
              <a:t>Capital projects by definition help maintain or improve a city/county/state asset, also know as infrastructure. This can be done with new construction, expansion, renovation or by replacing an existing facility. All of the projects we will be discussing today meet these requirements, in doing so they must be high quality, have no delays and be ran efficiently. Also all of these projects must be in compliance with all applicable federal, state, and local laws as well as tribal laws if applicable.</a:t>
            </a:r>
          </a:p>
          <a:p>
            <a:endParaRPr lang="en-US" dirty="0"/>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5</a:t>
            </a:fld>
            <a:endParaRPr lang="en-US" dirty="0"/>
          </a:p>
        </p:txBody>
      </p:sp>
    </p:spTree>
    <p:extLst>
      <p:ext uri="{BB962C8B-B14F-4D97-AF65-F5344CB8AC3E}">
        <p14:creationId xmlns:p14="http://schemas.microsoft.com/office/powerpoint/2010/main" val="15562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cs typeface="Arial"/>
              </a:rPr>
              <a:t>Since ARPA are federal funds, there are very specific rules for its use. All of these projects must follow the Final Rule. Over 400 pages of very dry reading. Capital projects can be found between pages 190-208 specifically but there is a lot of great information throughout the document if you would like to learn more. I suggest you focus on the Overview of the Final Rule, pages 30 and 31. We have provided the links to all of these documents in this presentation and will have a final slide that has the URLs. We strongly suggest looking through the FAQ's of the Final Rule. There is no real organization to these questions so a simple Control F search will help guide you to what you are looking for.</a:t>
            </a:r>
          </a:p>
          <a:p>
            <a:endParaRPr lang="en-US" dirty="0"/>
          </a:p>
        </p:txBody>
      </p:sp>
      <p:sp>
        <p:nvSpPr>
          <p:cNvPr id="4" name="Slide Number Placeholder 3"/>
          <p:cNvSpPr>
            <a:spLocks noGrp="1"/>
          </p:cNvSpPr>
          <p:nvPr>
            <p:ph type="sldNum" sz="quarter" idx="5"/>
          </p:nvPr>
        </p:nvSpPr>
        <p:spPr/>
        <p:txBody>
          <a:bodyPr/>
          <a:lstStyle/>
          <a:p>
            <a:pPr>
              <a:defRPr/>
            </a:pPr>
            <a:fld id="{4B9D461F-0958-428A-99AD-5105E5B30719}" type="slidenum">
              <a:rPr lang="en-US" smtClean="0"/>
              <a:pPr>
                <a:defRPr/>
              </a:pPr>
              <a:t>6</a:t>
            </a:fld>
            <a:endParaRPr lang="en-US" dirty="0"/>
          </a:p>
        </p:txBody>
      </p:sp>
    </p:spTree>
    <p:extLst>
      <p:ext uri="{BB962C8B-B14F-4D97-AF65-F5344CB8AC3E}">
        <p14:creationId xmlns:p14="http://schemas.microsoft.com/office/powerpoint/2010/main" val="3078019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cs typeface="Calibri"/>
              </a:rPr>
              <a:t>Recipients are required to submit reporting information to their state cognizant agency on a quarterly basis.  The state cognizant agency is the agency that is overseeing the project, so in the case of the Childcare Expansion, that would be Division of Welfare and Supportive Services, Child Care and Development Program.</a:t>
            </a:r>
            <a:endParaRPr lang="en-US" dirty="0">
              <a:latin typeface="Arial"/>
              <a:cs typeface="Arial"/>
            </a:endParaRPr>
          </a:p>
          <a:p>
            <a:pPr marL="171450" indent="-171450">
              <a:buFont typeface="Arial"/>
              <a:buChar char="•"/>
            </a:pPr>
            <a:r>
              <a:rPr lang="en-US" dirty="0">
                <a:latin typeface="Calibri"/>
                <a:cs typeface="Calibri"/>
              </a:rPr>
              <a:t>Information should be submitted by the subrecipient no later than the 5th of the month following the end of a quarter.  The state agency will then need to supply the information to the GFO no later than the 10th of the month following the end of a quarter.</a:t>
            </a:r>
            <a:endParaRPr lang="en-US" dirty="0"/>
          </a:p>
          <a:p>
            <a:pPr marL="171450" indent="-171450">
              <a:buFont typeface="Arial"/>
              <a:buChar char="•"/>
            </a:pPr>
            <a:r>
              <a:rPr lang="en-US" dirty="0">
                <a:latin typeface="Calibri"/>
                <a:cs typeface="Calibri"/>
              </a:rPr>
              <a:t>Reporting will consist of the amount expended that quarter and the number of individuals or households served.</a:t>
            </a:r>
          </a:p>
          <a:p>
            <a:pPr marL="171450" indent="-171450">
              <a:buFont typeface="Arial"/>
              <a:buChar char="•"/>
            </a:pPr>
            <a:r>
              <a:rPr lang="en-US" dirty="0">
                <a:latin typeface="Calibri"/>
                <a:cs typeface="Calibri"/>
              </a:rPr>
              <a:t>Each of you cognizant agencies will provide the subrecipient with a reporting template.</a:t>
            </a:r>
          </a:p>
          <a:p>
            <a:pPr marL="171450" indent="-171450">
              <a:buFont typeface="Arial"/>
              <a:buChar char="•"/>
            </a:pPr>
            <a:endParaRPr lang="en-US" dirty="0">
              <a:latin typeface="Calibri"/>
              <a:cs typeface="Calibri"/>
            </a:endParaRPr>
          </a:p>
          <a:p>
            <a:pPr marL="171450" indent="-171450">
              <a:buFont typeface="Arial"/>
              <a:buChar char="•"/>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7</a:t>
            </a:fld>
            <a:endParaRPr lang="en-US" dirty="0"/>
          </a:p>
        </p:txBody>
      </p:sp>
    </p:spTree>
    <p:extLst>
      <p:ext uri="{BB962C8B-B14F-4D97-AF65-F5344CB8AC3E}">
        <p14:creationId xmlns:p14="http://schemas.microsoft.com/office/powerpoint/2010/main" val="3309018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latin typeface="Calibri"/>
                <a:cs typeface="Calibri"/>
              </a:rPr>
              <a:t>For projects that are over $1 million, additional reporting in the means of a written justification might also be needed.</a:t>
            </a:r>
          </a:p>
          <a:p>
            <a:pPr marL="285750" indent="-285750">
              <a:buFont typeface="Arial"/>
              <a:buChar char="•"/>
            </a:pPr>
            <a:r>
              <a:rPr lang="en-US" dirty="0">
                <a:latin typeface="Calibri"/>
                <a:cs typeface="Calibri"/>
              </a:rPr>
              <a:t>The state cognizant agency will reach out if this justification is needed.</a:t>
            </a: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8</a:t>
            </a:fld>
            <a:endParaRPr lang="en-US" dirty="0"/>
          </a:p>
        </p:txBody>
      </p:sp>
    </p:spTree>
    <p:extLst>
      <p:ext uri="{BB962C8B-B14F-4D97-AF65-F5344CB8AC3E}">
        <p14:creationId xmlns:p14="http://schemas.microsoft.com/office/powerpoint/2010/main" val="390587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latin typeface="Calibri"/>
                <a:cs typeface="Calibri"/>
              </a:rPr>
              <a:t>A procurement policy is the rules and language that guides an agency when making contracting and purchasing decisions.</a:t>
            </a:r>
          </a:p>
          <a:p>
            <a:pPr marL="285750" indent="-285750">
              <a:buFont typeface="Arial"/>
              <a:buChar char="•"/>
            </a:pPr>
            <a:r>
              <a:rPr lang="en-US" dirty="0">
                <a:latin typeface="Calibri"/>
                <a:cs typeface="Calibri"/>
              </a:rPr>
              <a:t>The US Treasury, who oversees the ARPA funds, requires all recipients to have and use a written procurement policy that is consistent with 2 CFR 200.317 through 2 CFR 200.327.</a:t>
            </a:r>
            <a:endParaRPr lang="en-US" dirty="0"/>
          </a:p>
          <a:p>
            <a:pPr marL="285750" indent="-285750">
              <a:buFont typeface="Arial"/>
              <a:buChar char="•"/>
            </a:pPr>
            <a:r>
              <a:rPr lang="en-US" dirty="0">
                <a:latin typeface="Calibri"/>
                <a:cs typeface="Calibri"/>
              </a:rPr>
              <a:t>They also require the use of competitive bidding, have oversight of contractors, and ensure that all contractors and subcontractors are not suspended or debarred.</a:t>
            </a:r>
          </a:p>
          <a:p>
            <a:pPr marL="285750" indent="-285750">
              <a:buFont typeface="Arial"/>
              <a:buChar char="•"/>
            </a:pPr>
            <a:r>
              <a:rPr lang="en-US" dirty="0">
                <a:latin typeface="Calibri"/>
                <a:cs typeface="Calibri"/>
              </a:rPr>
              <a:t>We will discuss these topics in more detail later in this presentation.</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4B9D461F-0958-428A-99AD-5105E5B30719}" type="slidenum">
              <a:rPr lang="en-US"/>
              <a:pPr>
                <a:defRPr/>
              </a:pPr>
              <a:t>9</a:t>
            </a:fld>
            <a:endParaRPr lang="en-US" dirty="0"/>
          </a:p>
        </p:txBody>
      </p:sp>
    </p:spTree>
    <p:extLst>
      <p:ext uri="{BB962C8B-B14F-4D97-AF65-F5344CB8AC3E}">
        <p14:creationId xmlns:p14="http://schemas.microsoft.com/office/powerpoint/2010/main" val="2109401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6315075"/>
            <a:ext cx="1881188"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85000" y="5945188"/>
            <a:ext cx="184943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ctrTitle"/>
          </p:nvPr>
        </p:nvSpPr>
        <p:spPr>
          <a:xfrm>
            <a:off x="577933" y="4284921"/>
            <a:ext cx="6949918" cy="872772"/>
          </a:xfrm>
        </p:spPr>
        <p:txBody>
          <a:bodyPr/>
          <a:lstStyle>
            <a:lvl1pPr>
              <a:defRPr sz="4000" b="0">
                <a:solidFill>
                  <a:schemeClr val="bg2">
                    <a:lumMod val="75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Master title style</a:t>
            </a:r>
          </a:p>
        </p:txBody>
      </p:sp>
      <p:sp>
        <p:nvSpPr>
          <p:cNvPr id="28675" name="Rectangle 3"/>
          <p:cNvSpPr>
            <a:spLocks noGrp="1" noChangeArrowheads="1"/>
          </p:cNvSpPr>
          <p:nvPr>
            <p:ph type="subTitle" idx="1"/>
          </p:nvPr>
        </p:nvSpPr>
        <p:spPr>
          <a:xfrm>
            <a:off x="577934" y="5211668"/>
            <a:ext cx="6310310" cy="1072173"/>
          </a:xfrm>
        </p:spPr>
        <p:txBody>
          <a:bodyPr/>
          <a:lstStyle>
            <a:lvl1pPr marL="0" indent="0">
              <a:buFontTx/>
              <a:buNone/>
              <a:defRPr sz="2000">
                <a:solidFill>
                  <a:schemeClr val="bg2">
                    <a:lumMod val="60000"/>
                    <a:lumOff val="40000"/>
                  </a:schemeClr>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Master subtitle style</a:t>
            </a:r>
          </a:p>
        </p:txBody>
      </p:sp>
    </p:spTree>
    <p:extLst>
      <p:ext uri="{BB962C8B-B14F-4D97-AF65-F5344CB8AC3E}">
        <p14:creationId xmlns:p14="http://schemas.microsoft.com/office/powerpoint/2010/main" val="25288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marL="342900" indent="-342900">
              <a:spcBef>
                <a:spcPts val="800"/>
              </a:spcBef>
              <a:spcAft>
                <a:spcPts val="0"/>
              </a:spcAft>
              <a:buClr>
                <a:srgbClr val="005A9E"/>
              </a:buClr>
              <a:buFont typeface="Wingdings" pitchFamily="2" charset="2"/>
              <a:buChar char="§"/>
              <a:defRPr lang="en-US" sz="28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1pPr>
            <a:lvl2pPr>
              <a:spcBef>
                <a:spcPts val="800"/>
              </a:spcBef>
              <a:spcAft>
                <a:spcPts val="0"/>
              </a:spcAft>
              <a:buClr>
                <a:srgbClr val="595959"/>
              </a:buClr>
              <a:defRPr sz="2400"/>
            </a:lvl2pPr>
            <a:lvl3pPr marL="1143000" indent="-228600">
              <a:spcBef>
                <a:spcPts val="800"/>
              </a:spcBef>
              <a:spcAft>
                <a:spcPts val="0"/>
              </a:spcAft>
              <a:buClr>
                <a:srgbClr val="005A9E"/>
              </a:buClr>
              <a:buFont typeface="Wingdings" pitchFamily="2" charset="2"/>
              <a:buChar char="§"/>
              <a:defRPr lang="en-US" sz="20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3pPr>
            <a:lvl4pPr marL="1600200" indent="-228600">
              <a:spcBef>
                <a:spcPts val="800"/>
              </a:spcBef>
              <a:spcAft>
                <a:spcPts val="0"/>
              </a:spcAft>
              <a:buClr>
                <a:srgbClr val="595959"/>
              </a:buClr>
              <a:defRPr lang="en-US" sz="1800" dirty="0" smtClean="0">
                <a:solidFill>
                  <a:srgbClr val="7F7F7F"/>
                </a:solidFill>
                <a:latin typeface="Calibri" panose="020F0502020204030204" pitchFamily="34" charset="0"/>
                <a:ea typeface="Ebrima" panose="02000000000000000000" pitchFamily="2" charset="0"/>
                <a:cs typeface="Ebrima" panose="02000000000000000000" pitchFamily="2" charset="0"/>
              </a:defRPr>
            </a:lvl4pPr>
            <a:lvl5pPr marL="2057400" indent="-228600">
              <a:spcBef>
                <a:spcPts val="800"/>
              </a:spcBef>
              <a:spcAft>
                <a:spcPts val="0"/>
              </a:spcAft>
              <a:buClr>
                <a:srgbClr val="005A9E"/>
              </a:buClr>
              <a:buFont typeface="Wingdings" pitchFamily="2" charset="2"/>
              <a:buChar char="§"/>
              <a:defRPr lang="en-US" sz="1800" dirty="0">
                <a:solidFill>
                  <a:srgbClr val="7F7F7F"/>
                </a:solidFill>
                <a:latin typeface="Calibri" panose="020F0502020204030204" pitchFamily="34"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Title of Presentation</a:t>
            </a:r>
          </a:p>
        </p:txBody>
      </p:sp>
      <p:sp>
        <p:nvSpPr>
          <p:cNvPr id="5" name="Rectangle 6"/>
          <p:cNvSpPr>
            <a:spLocks noGrp="1" noChangeArrowheads="1"/>
          </p:cNvSpPr>
          <p:nvPr>
            <p:ph type="sldNum" sz="quarter" idx="11"/>
          </p:nvPr>
        </p:nvSpPr>
        <p:spPr>
          <a:ln/>
        </p:spPr>
        <p:txBody>
          <a:bodyPr/>
          <a:lstStyle>
            <a:lvl1pPr>
              <a:defRPr/>
            </a:lvl1pPr>
          </a:lstStyle>
          <a:p>
            <a:pPr>
              <a:defRPr/>
            </a:pPr>
            <a:fld id="{BCF21690-B1E2-42E3-BE87-79349418BA48}" type="slidenum">
              <a:rPr lang="en-US"/>
              <a:pPr>
                <a:defRPr/>
              </a:pPr>
              <a:t>‹#›</a:t>
            </a:fld>
            <a:endParaRPr lang="en-US" dirty="0"/>
          </a:p>
        </p:txBody>
      </p:sp>
    </p:spTree>
    <p:extLst>
      <p:ext uri="{BB962C8B-B14F-4D97-AF65-F5344CB8AC3E}">
        <p14:creationId xmlns:p14="http://schemas.microsoft.com/office/powerpoint/2010/main" val="372928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Title of Presentation</a:t>
            </a:r>
          </a:p>
        </p:txBody>
      </p:sp>
      <p:sp>
        <p:nvSpPr>
          <p:cNvPr id="6" name="Rectangle 6"/>
          <p:cNvSpPr>
            <a:spLocks noGrp="1" noChangeArrowheads="1"/>
          </p:cNvSpPr>
          <p:nvPr>
            <p:ph type="sldNum" sz="quarter" idx="11"/>
          </p:nvPr>
        </p:nvSpPr>
        <p:spPr>
          <a:ln/>
        </p:spPr>
        <p:txBody>
          <a:bodyPr/>
          <a:lstStyle>
            <a:lvl1pPr>
              <a:defRPr/>
            </a:lvl1pPr>
          </a:lstStyle>
          <a:p>
            <a:pPr>
              <a:defRPr/>
            </a:pPr>
            <a:fld id="{4A365891-C9AD-49B1-971B-9CD6FEED404A}" type="slidenum">
              <a:rPr lang="en-US"/>
              <a:pPr>
                <a:defRPr/>
              </a:pPr>
              <a:t>‹#›</a:t>
            </a:fld>
            <a:endParaRPr lang="en-US" dirty="0"/>
          </a:p>
        </p:txBody>
      </p:sp>
    </p:spTree>
    <p:extLst>
      <p:ext uri="{BB962C8B-B14F-4D97-AF65-F5344CB8AC3E}">
        <p14:creationId xmlns:p14="http://schemas.microsoft.com/office/powerpoint/2010/main" val="92407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Title of Presentation</a:t>
            </a:r>
          </a:p>
        </p:txBody>
      </p:sp>
      <p:sp>
        <p:nvSpPr>
          <p:cNvPr id="4" name="Rectangle 6"/>
          <p:cNvSpPr>
            <a:spLocks noGrp="1" noChangeArrowheads="1"/>
          </p:cNvSpPr>
          <p:nvPr>
            <p:ph type="sldNum" sz="quarter" idx="11"/>
          </p:nvPr>
        </p:nvSpPr>
        <p:spPr>
          <a:ln/>
        </p:spPr>
        <p:txBody>
          <a:bodyPr/>
          <a:lstStyle>
            <a:lvl1pPr>
              <a:defRPr/>
            </a:lvl1pPr>
          </a:lstStyle>
          <a:p>
            <a:pPr>
              <a:defRPr/>
            </a:pPr>
            <a:fld id="{21DF43CD-7F96-49FD-A599-43AEC7634F08}" type="slidenum">
              <a:rPr lang="en-US"/>
              <a:pPr>
                <a:defRPr/>
              </a:pPr>
              <a:t>‹#›</a:t>
            </a:fld>
            <a:endParaRPr lang="en-US" dirty="0"/>
          </a:p>
        </p:txBody>
      </p:sp>
    </p:spTree>
    <p:extLst>
      <p:ext uri="{BB962C8B-B14F-4D97-AF65-F5344CB8AC3E}">
        <p14:creationId xmlns:p14="http://schemas.microsoft.com/office/powerpoint/2010/main" val="258537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Title of Presentation</a:t>
            </a:r>
          </a:p>
        </p:txBody>
      </p:sp>
      <p:sp>
        <p:nvSpPr>
          <p:cNvPr id="3" name="Rectangle 6"/>
          <p:cNvSpPr>
            <a:spLocks noGrp="1" noChangeArrowheads="1"/>
          </p:cNvSpPr>
          <p:nvPr>
            <p:ph type="sldNum" sz="quarter" idx="11"/>
          </p:nvPr>
        </p:nvSpPr>
        <p:spPr>
          <a:ln/>
        </p:spPr>
        <p:txBody>
          <a:bodyPr/>
          <a:lstStyle>
            <a:lvl1pPr>
              <a:defRPr/>
            </a:lvl1pPr>
          </a:lstStyle>
          <a:p>
            <a:pPr>
              <a:defRPr/>
            </a:pPr>
            <a:fld id="{34CC349C-2066-4E4E-ACA0-344C3F8AB7BD}" type="slidenum">
              <a:rPr lang="en-US"/>
              <a:pPr>
                <a:defRPr/>
              </a:pPr>
              <a:t>‹#›</a:t>
            </a:fld>
            <a:endParaRPr lang="en-US" dirty="0"/>
          </a:p>
        </p:txBody>
      </p:sp>
    </p:spTree>
    <p:extLst>
      <p:ext uri="{BB962C8B-B14F-4D97-AF65-F5344CB8AC3E}">
        <p14:creationId xmlns:p14="http://schemas.microsoft.com/office/powerpoint/2010/main" val="205873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1785938" y="6411913"/>
            <a:ext cx="5730875" cy="309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chemeClr val="tx1">
                    <a:lumMod val="65000"/>
                    <a:lumOff val="35000"/>
                  </a:schemeClr>
                </a:solidFill>
                <a:latin typeface="Calibri" panose="020F0502020204030204" pitchFamily="34" charset="0"/>
                <a:cs typeface="+mn-cs"/>
              </a:defRPr>
            </a:lvl1pPr>
          </a:lstStyle>
          <a:p>
            <a:pPr>
              <a:defRPr/>
            </a:pPr>
            <a:r>
              <a:rPr lang="en-US" dirty="0"/>
              <a:t>Title of Presentation</a:t>
            </a:r>
          </a:p>
        </p:txBody>
      </p:sp>
      <p:sp>
        <p:nvSpPr>
          <p:cNvPr id="1030" name="Rectangle 6"/>
          <p:cNvSpPr>
            <a:spLocks noGrp="1" noChangeArrowheads="1"/>
          </p:cNvSpPr>
          <p:nvPr>
            <p:ph type="sldNum" sz="quarter" idx="4"/>
          </p:nvPr>
        </p:nvSpPr>
        <p:spPr bwMode="auto">
          <a:xfrm>
            <a:off x="7974013" y="6438900"/>
            <a:ext cx="4111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lvl1pPr>
          </a:lstStyle>
          <a:p>
            <a:pPr>
              <a:defRPr/>
            </a:pPr>
            <a:fld id="{5E5435FB-3663-4570-83E0-684648D44698}" type="slidenum">
              <a:rPr lang="en-US"/>
              <a:pPr>
                <a:defRPr/>
              </a:pPr>
              <a:t>‹#›</a:t>
            </a:fld>
            <a:endParaRPr lang="en-US" dirty="0"/>
          </a:p>
        </p:txBody>
      </p:sp>
      <p:pic>
        <p:nvPicPr>
          <p:cNvPr id="2"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88" y="6338888"/>
            <a:ext cx="11064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4" r:id="rId1"/>
    <p:sldLayoutId id="2147484320" r:id="rId2"/>
    <p:sldLayoutId id="2147484321" r:id="rId3"/>
    <p:sldLayoutId id="2147484322" r:id="rId4"/>
    <p:sldLayoutId id="2147484323" r:id="rId5"/>
  </p:sldLayoutIdLst>
  <p:hf hdr="0" ftr="0" dt="0"/>
  <p:txStyles>
    <p:titleStyle>
      <a:lvl1pPr algn="l" rtl="0" eaLnBrk="1" fontAlgn="base" hangingPunct="1">
        <a:spcBef>
          <a:spcPct val="0"/>
        </a:spcBef>
        <a:spcAft>
          <a:spcPct val="0"/>
        </a:spcAft>
        <a:defRPr sz="4400">
          <a:solidFill>
            <a:srgbClr val="005A9E"/>
          </a:solidFill>
          <a:latin typeface="Calibri" panose="020F0502020204030204" pitchFamily="34" charset="0"/>
          <a:ea typeface="Ebrima" panose="02000000000000000000" pitchFamily="2" charset="0"/>
          <a:cs typeface="Ebrima" panose="02000000000000000000" pitchFamily="2" charset="0"/>
        </a:defRPr>
      </a:lvl1pPr>
      <a:lvl2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2pPr>
      <a:lvl3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3pPr>
      <a:lvl4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4pPr>
      <a:lvl5pPr algn="l" rtl="0" eaLnBrk="1" fontAlgn="base" hangingPunct="1">
        <a:spcBef>
          <a:spcPct val="0"/>
        </a:spcBef>
        <a:spcAft>
          <a:spcPct val="0"/>
        </a:spcAft>
        <a:defRPr sz="4400">
          <a:solidFill>
            <a:srgbClr val="005A9E"/>
          </a:solidFill>
          <a:latin typeface="Calibri" pitchFamily="34" charset="0"/>
          <a:ea typeface="Ebrima" pitchFamily="2" charset="0"/>
          <a:cs typeface="Ebrima" pitchFamily="2" charset="0"/>
        </a:defRPr>
      </a:lvl5pPr>
      <a:lvl6pPr marL="457200" algn="l" rtl="0" eaLnBrk="1" fontAlgn="base" hangingPunct="1">
        <a:spcBef>
          <a:spcPct val="0"/>
        </a:spcBef>
        <a:spcAft>
          <a:spcPct val="0"/>
        </a:spcAft>
        <a:defRPr sz="4200" b="1">
          <a:solidFill>
            <a:srgbClr val="35404B"/>
          </a:solidFill>
          <a:latin typeface="Yanone Kaffeesatz" pitchFamily="50" charset="0"/>
        </a:defRPr>
      </a:lvl6pPr>
      <a:lvl7pPr marL="914400" algn="l" rtl="0" eaLnBrk="1" fontAlgn="base" hangingPunct="1">
        <a:spcBef>
          <a:spcPct val="0"/>
        </a:spcBef>
        <a:spcAft>
          <a:spcPct val="0"/>
        </a:spcAft>
        <a:defRPr sz="4200" b="1">
          <a:solidFill>
            <a:srgbClr val="35404B"/>
          </a:solidFill>
          <a:latin typeface="Yanone Kaffeesatz" pitchFamily="50" charset="0"/>
        </a:defRPr>
      </a:lvl7pPr>
      <a:lvl8pPr marL="1371600" algn="l" rtl="0" eaLnBrk="1" fontAlgn="base" hangingPunct="1">
        <a:spcBef>
          <a:spcPct val="0"/>
        </a:spcBef>
        <a:spcAft>
          <a:spcPct val="0"/>
        </a:spcAft>
        <a:defRPr sz="4200" b="1">
          <a:solidFill>
            <a:srgbClr val="35404B"/>
          </a:solidFill>
          <a:latin typeface="Yanone Kaffeesatz" pitchFamily="50" charset="0"/>
        </a:defRPr>
      </a:lvl8pPr>
      <a:lvl9pPr marL="1828800" algn="l" rtl="0" eaLnBrk="1" fontAlgn="base" hangingPunct="1">
        <a:spcBef>
          <a:spcPct val="0"/>
        </a:spcBef>
        <a:spcAft>
          <a:spcPct val="0"/>
        </a:spcAft>
        <a:defRPr sz="4200" b="1">
          <a:solidFill>
            <a:srgbClr val="35404B"/>
          </a:solidFill>
          <a:latin typeface="Yanone Kaffeesatz" pitchFamily="50" charset="0"/>
        </a:defRPr>
      </a:lvl9pPr>
    </p:titleStyle>
    <p:bodyStyle>
      <a:lvl1pPr marL="342900" indent="-342900" algn="l" rtl="0" eaLnBrk="1" fontAlgn="base" hangingPunct="1">
        <a:spcBef>
          <a:spcPts val="600"/>
        </a:spcBef>
        <a:spcAft>
          <a:spcPts val="600"/>
        </a:spcAft>
        <a:buClr>
          <a:srgbClr val="01558A"/>
        </a:buClr>
        <a:buFont typeface="Wingdings" pitchFamily="2" charset="2"/>
        <a:buChar char="§"/>
        <a:defRPr sz="2800">
          <a:solidFill>
            <a:srgbClr val="7F7F7F"/>
          </a:solidFill>
          <a:latin typeface="Calibri" panose="020F0502020204030204" pitchFamily="34" charset="0"/>
          <a:ea typeface="Ebrima" panose="02000000000000000000" pitchFamily="2" charset="0"/>
          <a:cs typeface="Ebrima" panose="02000000000000000000" pitchFamily="2" charset="0"/>
        </a:defRPr>
      </a:lvl1pPr>
      <a:lvl2pPr marL="742950" indent="-285750" algn="l" rtl="0" eaLnBrk="1" fontAlgn="base" hangingPunct="1">
        <a:spcBef>
          <a:spcPts val="600"/>
        </a:spcBef>
        <a:spcAft>
          <a:spcPts val="600"/>
        </a:spcAft>
        <a:buClr>
          <a:srgbClr val="595959"/>
        </a:buClr>
        <a:buFont typeface="Courier New" pitchFamily="49" charset="0"/>
        <a:buChar char="-"/>
        <a:defRPr sz="2400">
          <a:solidFill>
            <a:srgbClr val="7F7F7F"/>
          </a:solidFill>
          <a:latin typeface="Calibri" panose="020F0502020204030204" pitchFamily="34" charset="0"/>
          <a:ea typeface="Ebrima" panose="02000000000000000000" pitchFamily="2" charset="0"/>
          <a:cs typeface="Ebrima" panose="02000000000000000000" pitchFamily="2" charset="0"/>
        </a:defRPr>
      </a:lvl2pPr>
      <a:lvl3pPr marL="1143000" indent="-228600" algn="l" rtl="0" eaLnBrk="1" fontAlgn="base" hangingPunct="1">
        <a:spcBef>
          <a:spcPts val="600"/>
        </a:spcBef>
        <a:spcAft>
          <a:spcPts val="600"/>
        </a:spcAft>
        <a:buClr>
          <a:srgbClr val="01558A"/>
        </a:buClr>
        <a:buFont typeface="Wingdings" pitchFamily="2" charset="2"/>
        <a:buChar char="§"/>
        <a:defRPr sz="2000">
          <a:solidFill>
            <a:srgbClr val="7F7F7F"/>
          </a:solidFill>
          <a:latin typeface="Calibri" panose="020F0502020204030204" pitchFamily="34" charset="0"/>
          <a:ea typeface="Ebrima" panose="02000000000000000000" pitchFamily="2" charset="0"/>
          <a:cs typeface="Ebrima" panose="02000000000000000000" pitchFamily="2" charset="0"/>
        </a:defRPr>
      </a:lvl3pPr>
      <a:lvl4pPr marL="1600200" indent="-228600" algn="l" rtl="0" eaLnBrk="1" fontAlgn="base" hangingPunct="1">
        <a:spcBef>
          <a:spcPts val="600"/>
        </a:spcBef>
        <a:spcAft>
          <a:spcPts val="600"/>
        </a:spcAft>
        <a:buClr>
          <a:srgbClr val="595959"/>
        </a:buClr>
        <a:buFont typeface="Courier New" pitchFamily="49" charset="0"/>
        <a:buChar char="-"/>
        <a:defRPr sz="1800">
          <a:solidFill>
            <a:srgbClr val="7F7F7F"/>
          </a:solidFill>
          <a:latin typeface="Calibri" panose="020F0502020204030204" pitchFamily="34" charset="0"/>
          <a:ea typeface="Ebrima" panose="02000000000000000000" pitchFamily="2" charset="0"/>
          <a:cs typeface="Ebrima" panose="02000000000000000000" pitchFamily="2" charset="0"/>
        </a:defRPr>
      </a:lvl4pPr>
      <a:lvl5pPr marL="2171700" indent="-342900" algn="l" rtl="0" eaLnBrk="1" fontAlgn="base" hangingPunct="1">
        <a:spcBef>
          <a:spcPts val="600"/>
        </a:spcBef>
        <a:spcAft>
          <a:spcPts val="600"/>
        </a:spcAft>
        <a:buClr>
          <a:srgbClr val="01558A"/>
        </a:buClr>
        <a:buFont typeface="Wingdings" pitchFamily="2" charset="2"/>
        <a:buChar char="§"/>
        <a:defRPr sz="1800">
          <a:solidFill>
            <a:srgbClr val="7F7F7F"/>
          </a:solidFill>
          <a:latin typeface="Calibri" panose="020F0502020204030204" pitchFamily="34" charset="0"/>
          <a:ea typeface="Ebrima" panose="02000000000000000000" pitchFamily="2" charset="0"/>
          <a:cs typeface="Ebrima" panose="02000000000000000000" pitchFamily="2" charset="0"/>
        </a:defRPr>
      </a:lvl5pPr>
      <a:lvl6pPr marL="2514600" indent="-228600" algn="l" rtl="0" eaLnBrk="1" fontAlgn="base" hangingPunct="1">
        <a:spcBef>
          <a:spcPct val="20000"/>
        </a:spcBef>
        <a:spcAft>
          <a:spcPct val="0"/>
        </a:spcAft>
        <a:buChar char="»"/>
        <a:defRPr sz="2000">
          <a:solidFill>
            <a:srgbClr val="35404B"/>
          </a:solidFill>
          <a:latin typeface="+mn-lt"/>
        </a:defRPr>
      </a:lvl6pPr>
      <a:lvl7pPr marL="2971800" indent="-228600" algn="l" rtl="0" eaLnBrk="1" fontAlgn="base" hangingPunct="1">
        <a:spcBef>
          <a:spcPct val="20000"/>
        </a:spcBef>
        <a:spcAft>
          <a:spcPct val="0"/>
        </a:spcAft>
        <a:buChar char="»"/>
        <a:defRPr sz="2000">
          <a:solidFill>
            <a:srgbClr val="35404B"/>
          </a:solidFill>
          <a:latin typeface="+mn-lt"/>
        </a:defRPr>
      </a:lvl7pPr>
      <a:lvl8pPr marL="3429000" indent="-228600" algn="l" rtl="0" eaLnBrk="1" fontAlgn="base" hangingPunct="1">
        <a:spcBef>
          <a:spcPct val="20000"/>
        </a:spcBef>
        <a:spcAft>
          <a:spcPct val="0"/>
        </a:spcAft>
        <a:buChar char="»"/>
        <a:defRPr sz="2000">
          <a:solidFill>
            <a:srgbClr val="35404B"/>
          </a:solidFill>
          <a:latin typeface="+mn-lt"/>
        </a:defRPr>
      </a:lvl8pPr>
      <a:lvl9pPr marL="3886200" indent="-228600" algn="l" rtl="0" eaLnBrk="1" fontAlgn="base" hangingPunct="1">
        <a:spcBef>
          <a:spcPct val="20000"/>
        </a:spcBef>
        <a:spcAft>
          <a:spcPct val="0"/>
        </a:spcAft>
        <a:buChar char="»"/>
        <a:defRPr sz="2000">
          <a:solidFill>
            <a:srgbClr val="3540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2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toc=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toc=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ecfr.gov/current/title-2/subtitle-A/chapter-II/part-200/appendix-Appendix%20II%20to%20Part%2020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1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www.ngemnv.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bidclerk.com/construction-bids.Nevada.html" TargetMode="External"/><Relationship Id="rId4" Type="http://schemas.openxmlformats.org/officeDocument/2006/relationships/hyperlink" Target="https://planhub.com/projects/nevad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urrent/title-2/subtitle-A/chapter-II/part-200/subpart-D/subject-group-ECFR45ddd4419ad436d/section-200.32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leg.state.nv.us/nrs/nrs-338.html" TargetMode="External"/><Relationship Id="rId7" Type="http://schemas.openxmlformats.org/officeDocument/2006/relationships/hyperlink" Target="https://www.dol.gov/agencies/ofccp/debarred-lis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sam.gov/search/" TargetMode="External"/><Relationship Id="rId5" Type="http://schemas.openxmlformats.org/officeDocument/2006/relationships/hyperlink" Target="https://labor.nv.gov/PrevailingWage/Disqualified_Contractors/" TargetMode="External"/><Relationship Id="rId4" Type="http://schemas.openxmlformats.org/officeDocument/2006/relationships/hyperlink" Target="https://www.ecfr.gov/current/title-48/chapter-1/subchapter-B/part-9/subpart-9.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tatic1.squarespace.com/static/60ee12f3830d48497ecb01d8/t/6273e51c30bcb37a2030e1d1/1651762461533/NV+ARPA+-+Childcare+Provider+Non-Profits+-+Procurement+and+Reporting+Requirements_2022.05.05.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hyperlink" Target="https://www.leg.state.nv.us/nrs/nrs-338.html" TargetMode="External"/><Relationship Id="rId3" Type="http://schemas.openxmlformats.org/officeDocument/2006/relationships/hyperlink" Target="https://labor.nv.gov/PrevailingWage/2022-2023_Prevailing_Wages/" TargetMode="External"/><Relationship Id="rId7" Type="http://schemas.openxmlformats.org/officeDocument/2006/relationships/hyperlink" Target="https://labor.nv.gov/uploadedFiles/labornvgov/content/PrevailingWage/4.%20Northern%20Nevada%20Rural%20Region%202023(3).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labor.nv.gov/uploadedFiles/labornvgov/content/PrevailingWage/3.%20Washoe%202023(4).pdf" TargetMode="External"/><Relationship Id="rId5" Type="http://schemas.openxmlformats.org/officeDocument/2006/relationships/hyperlink" Target="https://labor.nv.gov/uploadedFiles/labornvgov/content/PrevailingWage/2.%20Southern%20Nevada%20Rural%20Region%202023(4).pdf" TargetMode="External"/><Relationship Id="rId4" Type="http://schemas.openxmlformats.org/officeDocument/2006/relationships/hyperlink" Target="https://labor.nv.gov/uploadedFiles/labornvgov/content/PrevailingWage/1.%20CLARK%202023(4).pdf" TargetMode="External"/><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labor.nv.gov/PrevailingWage/Public_Works___Prevailing_Wages/" TargetMode="External"/><Relationship Id="rId7" Type="http://schemas.openxmlformats.org/officeDocument/2006/relationships/hyperlink" Target="https://home.treasury.gov/system/files/136/SLFRF-Compliance-and-Reporting-Guidance.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bit.ly/3TXxXkG" TargetMode="External"/><Relationship Id="rId5" Type="http://schemas.openxmlformats.org/officeDocument/2006/relationships/hyperlink" Target="https://sam.gov/content/wage-determinations" TargetMode="External"/><Relationship Id="rId4" Type="http://schemas.openxmlformats.org/officeDocument/2006/relationships/hyperlink" Target="https://www.dol.gov/agencies/whd/government-contracts/construc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home.treasury.gov/system/files/136/SLFRF-Compliance-and-Reporting-Guidance.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s://www.leg.state.nv.us/nrs/nrs-338.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hyperlink" Target="http://mineralcountynv.us/departments/building_inspector.php" TargetMode="External"/><Relationship Id="rId13" Type="http://schemas.openxmlformats.org/officeDocument/2006/relationships/hyperlink" Target="https://www.storeycounty.org/government/departments/community_development_building___fire_prevention/index.php" TargetMode="External"/><Relationship Id="rId3" Type="http://schemas.openxmlformats.org/officeDocument/2006/relationships/hyperlink" Target="https://www.lasvegasnevada.gov/Business/Permits-Licenses/Building-Permits" TargetMode="External"/><Relationship Id="rId7" Type="http://schemas.openxmlformats.org/officeDocument/2006/relationships/hyperlink" Target="https://www.carson.org/government/departments-a-f/community-development/building-division" TargetMode="External"/><Relationship Id="rId12" Type="http://schemas.openxmlformats.org/officeDocument/2006/relationships/hyperlink" Target="https://www.cityoffernley.org/74/Building-Departme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washoecounty.gov/building/" TargetMode="External"/><Relationship Id="rId11" Type="http://schemas.openxmlformats.org/officeDocument/2006/relationships/hyperlink" Target="https://www.lyon-county.org/153/Building" TargetMode="External"/><Relationship Id="rId5" Type="http://schemas.openxmlformats.org/officeDocument/2006/relationships/hyperlink" Target="https://www.reno.gov/government/departments/development-services/building-permits" TargetMode="External"/><Relationship Id="rId15" Type="http://schemas.openxmlformats.org/officeDocument/2006/relationships/image" Target="../media/image5.png"/><Relationship Id="rId10" Type="http://schemas.openxmlformats.org/officeDocument/2006/relationships/hyperlink" Target="https://www.cityofelynv.gov/building-department-and-building-codes-city-of-ely/" TargetMode="External"/><Relationship Id="rId4" Type="http://schemas.openxmlformats.org/officeDocument/2006/relationships/hyperlink" Target="https://www.clarkcountynv.gov/government/departments/building___fire_prevention/index.php" TargetMode="External"/><Relationship Id="rId9" Type="http://schemas.openxmlformats.org/officeDocument/2006/relationships/hyperlink" Target="https://www.whitepinecounty.net/132/Building" TargetMode="External"/><Relationship Id="rId14" Type="http://schemas.openxmlformats.org/officeDocument/2006/relationships/hyperlink" Target="https://www.douglascountynv.gov/government/departments/community_development/building_divis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ecfr.gov/current/title-2/subtitle-A/chapter-II/part-200?toc=1" TargetMode="External"/><Relationship Id="rId13" Type="http://schemas.openxmlformats.org/officeDocument/2006/relationships/hyperlink" Target="https://labor.nv.gov/uploadedFiles/labornvgov/content/PrevailingWage/1.%20CLARK%202023(4).pdf" TargetMode="External"/><Relationship Id="rId18" Type="http://schemas.openxmlformats.org/officeDocument/2006/relationships/hyperlink" Target="https://sam.gov" TargetMode="External"/><Relationship Id="rId3" Type="http://schemas.openxmlformats.org/officeDocument/2006/relationships/hyperlink" Target="https://home.treasury.gov/system/files/136/SLFRF-Final-Rule.pdf" TargetMode="External"/><Relationship Id="rId7" Type="http://schemas.openxmlformats.org/officeDocument/2006/relationships/hyperlink" Target="https://home.treasury.gov/system/files/136/SLFRF-Recovery-Plan-Performance-Report-Template.docx" TargetMode="External"/><Relationship Id="rId12" Type="http://schemas.openxmlformats.org/officeDocument/2006/relationships/hyperlink" Target="https://labor.nv.gov/PrevailingWage/2022-2023_Prevailing_Wages/" TargetMode="External"/><Relationship Id="rId17" Type="http://schemas.openxmlformats.org/officeDocument/2006/relationships/hyperlink" Target="https://www.dol.gov/agencies/whd/government-contracts/construction" TargetMode="External"/><Relationship Id="rId2" Type="http://schemas.openxmlformats.org/officeDocument/2006/relationships/notesSlide" Target="../notesSlides/notesSlide30.xml"/><Relationship Id="rId16" Type="http://schemas.openxmlformats.org/officeDocument/2006/relationships/hyperlink" Target="https://labor.nv.gov/uploadedFiles/labornvgov/content/PrevailingWage/4.%20Northern%20Nevada%20Rural%20Region%202023(3).pdf" TargetMode="External"/><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home.treasury.gov/system/files/136/SLFRF-Compliance-and-Reporting-Guidance.pdf" TargetMode="External"/><Relationship Id="rId11" Type="http://schemas.openxmlformats.org/officeDocument/2006/relationships/hyperlink" Target="https://www.leg.state.nv.us/nac/nac-333.html" TargetMode="External"/><Relationship Id="rId5" Type="http://schemas.openxmlformats.org/officeDocument/2006/relationships/hyperlink" Target="https://home.treasury.gov/system/files/136/SLFRF-Final-Rule-FAQ.pdf" TargetMode="External"/><Relationship Id="rId15" Type="http://schemas.openxmlformats.org/officeDocument/2006/relationships/hyperlink" Target="https://labor.nv.gov/uploadedFiles/labornvgov/content/PrevailingWage/3.%20Washoe%202023(4).pdf" TargetMode="External"/><Relationship Id="rId10" Type="http://schemas.openxmlformats.org/officeDocument/2006/relationships/hyperlink" Target="https://budget.nv.gov/uploadedFiles/budgetnvgov/content/Governance/SAM.pdf" TargetMode="External"/><Relationship Id="rId19" Type="http://schemas.openxmlformats.org/officeDocument/2006/relationships/hyperlink" Target="https://bit.ly/3TXxXkG" TargetMode="External"/><Relationship Id="rId4" Type="http://schemas.openxmlformats.org/officeDocument/2006/relationships/hyperlink" Target="https://home.treasury.gov/system/files/136/SLFRF-Final-Rule-Overview.pdf" TargetMode="External"/><Relationship Id="rId9" Type="http://schemas.openxmlformats.org/officeDocument/2006/relationships/hyperlink" Target="https://www.leg.state.nv.us/nrs/nrs-338.html" TargetMode="External"/><Relationship Id="rId14" Type="http://schemas.openxmlformats.org/officeDocument/2006/relationships/hyperlink" Target="https://labor.nv.gov/uploadedFiles/labornvgov/content/PrevailingWage/2.%20Southern%20Nevada%20Rural%20Region%202023(4).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ecfr.gov/current/title-48/chapter-1/subchapter-B/part-9/subpart-9.4" TargetMode="External"/><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labor.nv.gov/PrevailingWage/Disqualified_Contractors/" TargetMode="External"/><Relationship Id="rId5" Type="http://schemas.openxmlformats.org/officeDocument/2006/relationships/hyperlink" Target="https://sam.gov/search/" TargetMode="External"/><Relationship Id="rId4" Type="http://schemas.openxmlformats.org/officeDocument/2006/relationships/hyperlink" Target="https://www.dol.gov/agencies/ofccp/debarred-lis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covid19@finance.nv.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ome.treasury.gov/system/files/136/SLFRF-Final-Rule.pdf"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home.treasury.gov/system/files/136/SLFRF-Compliance-and-Reporting-Guidance.pdf" TargetMode="External"/><Relationship Id="rId5" Type="http://schemas.openxmlformats.org/officeDocument/2006/relationships/hyperlink" Target="https://home.treasury.gov/system/files/136/SLFRF-Final-Rule-FAQ.pdf" TargetMode="External"/><Relationship Id="rId4" Type="http://schemas.openxmlformats.org/officeDocument/2006/relationships/hyperlink" Target="https://home.treasury.gov/system/files/136/SLFRF-Final-Rule-Overview.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ome.treasury.gov/system/files/136/SLFRF-Final-Rule-Overview.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home.treasury.gov/system/files/136/SLFRF-Compliance-and-Reporting-Guidanc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ecfr.gov/current/title-2/subtitle-A/chapter-I/part-180" TargetMode="External"/><Relationship Id="rId4" Type="http://schemas.openxmlformats.org/officeDocument/2006/relationships/hyperlink" Target="https://www.ecfr.gov/current/title-2/subtitle-A/chapter-II/part-200/subpart-D/subject-group-ECFR45ddd4419ad436d?toc=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7850" y="4588815"/>
            <a:ext cx="6950075" cy="671512"/>
          </a:xfrm>
        </p:spPr>
        <p:txBody>
          <a:bodyPr/>
          <a:lstStyle/>
          <a:p>
            <a:pPr>
              <a:defRPr/>
            </a:pPr>
            <a:r>
              <a:rPr lang="en-US" dirty="0"/>
              <a:t>Capital Project Overview</a:t>
            </a:r>
          </a:p>
        </p:txBody>
      </p:sp>
      <p:sp>
        <p:nvSpPr>
          <p:cNvPr id="2" name="Subtitle 1"/>
          <p:cNvSpPr>
            <a:spLocks noGrp="1"/>
          </p:cNvSpPr>
          <p:nvPr>
            <p:ph type="subTitle" idx="1"/>
          </p:nvPr>
        </p:nvSpPr>
        <p:spPr>
          <a:xfrm>
            <a:off x="577850" y="5260327"/>
            <a:ext cx="7922338" cy="1071563"/>
          </a:xfrm>
        </p:spPr>
        <p:txBody>
          <a:bodyPr/>
          <a:lstStyle/>
          <a:p>
            <a:pPr>
              <a:defRPr/>
            </a:pPr>
            <a:r>
              <a:rPr lang="en-US" dirty="0"/>
              <a:t>American Rescue Plan Act – State and Local Fiscal Recovery Funds </a:t>
            </a:r>
          </a:p>
          <a:p>
            <a:pPr>
              <a:defRPr/>
            </a:pPr>
            <a:r>
              <a:rPr lang="en-US" dirty="0">
                <a:latin typeface="Ebrima"/>
                <a:ea typeface="Ebrima"/>
                <a:cs typeface="Ebrima"/>
              </a:rPr>
              <a:t>November 18</a:t>
            </a:r>
            <a:r>
              <a:rPr lang="en-US" baseline="30000" dirty="0">
                <a:latin typeface="Ebrima"/>
                <a:ea typeface="Ebrima"/>
                <a:cs typeface="Ebrima"/>
              </a:rPr>
              <a:t>th</a:t>
            </a:r>
            <a:r>
              <a:rPr lang="en-US" dirty="0">
                <a:latin typeface="Ebrima"/>
                <a:ea typeface="Ebrima"/>
                <a:cs typeface="Ebrima"/>
              </a:rPr>
              <a:t>, 2022</a:t>
            </a:r>
          </a:p>
        </p:txBody>
      </p:sp>
      <p:sp>
        <p:nvSpPr>
          <p:cNvPr id="4" name="TextBox 3">
            <a:extLst>
              <a:ext uri="{FF2B5EF4-FFF2-40B4-BE49-F238E27FC236}">
                <a16:creationId xmlns:a16="http://schemas.microsoft.com/office/drawing/2014/main" id="{34BF2F00-2F80-EE93-A94D-7728865F0548}"/>
              </a:ext>
            </a:extLst>
          </p:cNvPr>
          <p:cNvSpPr txBox="1"/>
          <p:nvPr/>
        </p:nvSpPr>
        <p:spPr>
          <a:xfrm>
            <a:off x="5025901" y="5906631"/>
            <a:ext cx="1976718" cy="707886"/>
          </a:xfrm>
          <a:prstGeom prst="rect">
            <a:avLst/>
          </a:prstGeom>
          <a:noFill/>
        </p:spPr>
        <p:txBody>
          <a:bodyPr wrap="square" rtlCol="0">
            <a:spAutoFit/>
          </a:bodyPr>
          <a:lstStyle/>
          <a:p>
            <a:r>
              <a:rPr lang="en-US" sz="2000" b="1" dirty="0"/>
              <a:t>Governor’s Finance Office</a:t>
            </a:r>
          </a:p>
        </p:txBody>
      </p:sp>
      <p:pic>
        <p:nvPicPr>
          <p:cNvPr id="1026" name="Picture 2" descr="State of Nevada">
            <a:extLst>
              <a:ext uri="{FF2B5EF4-FFF2-40B4-BE49-F238E27FC236}">
                <a16:creationId xmlns:a16="http://schemas.microsoft.com/office/drawing/2014/main" id="{78133909-1004-73D5-EE38-245D70B9CA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2463" y="5868928"/>
            <a:ext cx="783291" cy="7832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E24E-B0D6-8EE8-A59F-10BF6CB2C4FA}"/>
              </a:ext>
            </a:extLst>
          </p:cNvPr>
          <p:cNvSpPr>
            <a:spLocks noGrp="1"/>
          </p:cNvSpPr>
          <p:nvPr>
            <p:ph type="title"/>
          </p:nvPr>
        </p:nvSpPr>
        <p:spPr/>
        <p:txBody>
          <a:bodyPr/>
          <a:lstStyle/>
          <a:p>
            <a:r>
              <a:rPr lang="en-US" dirty="0">
                <a:latin typeface="Calibri"/>
                <a:ea typeface="Ebrima"/>
                <a:cs typeface="Ebrima"/>
              </a:rPr>
              <a:t>Affirmative Steps</a:t>
            </a:r>
            <a:endParaRPr lang="en-US" sz="1800" dirty="0">
              <a:latin typeface="Calibri"/>
              <a:ea typeface="Ebrima"/>
              <a:cs typeface="Ebrima"/>
            </a:endParaRPr>
          </a:p>
        </p:txBody>
      </p:sp>
      <p:sp>
        <p:nvSpPr>
          <p:cNvPr id="3" name="Content Placeholder 2">
            <a:extLst>
              <a:ext uri="{FF2B5EF4-FFF2-40B4-BE49-F238E27FC236}">
                <a16:creationId xmlns:a16="http://schemas.microsoft.com/office/drawing/2014/main" id="{A09A6617-438A-DA74-F13D-D54C31DD04F3}"/>
              </a:ext>
            </a:extLst>
          </p:cNvPr>
          <p:cNvSpPr>
            <a:spLocks noGrp="1"/>
          </p:cNvSpPr>
          <p:nvPr>
            <p:ph idx="1"/>
          </p:nvPr>
        </p:nvSpPr>
        <p:spPr>
          <a:xfrm>
            <a:off x="457200" y="1224415"/>
            <a:ext cx="8229600" cy="5277076"/>
          </a:xfrm>
        </p:spPr>
        <p:txBody>
          <a:bodyPr/>
          <a:lstStyle/>
          <a:p>
            <a:r>
              <a:rPr lang="en-US" dirty="0"/>
              <a:t>The non-Federal entity must take all necessary </a:t>
            </a:r>
            <a:r>
              <a:rPr lang="en-US" i="1" dirty="0">
                <a:solidFill>
                  <a:srgbClr val="768D60"/>
                </a:solidFill>
                <a:hlinkClick r:id="rId3">
                  <a:extLst>
                    <a:ext uri="{A12FA001-AC4F-418D-AE19-62706E023703}">
                      <ahyp:hlinkClr xmlns:ahyp="http://schemas.microsoft.com/office/drawing/2018/hyperlinkcolor" val="tx"/>
                    </a:ext>
                  </a:extLst>
                </a:hlinkClick>
              </a:rPr>
              <a:t>affirmative steps</a:t>
            </a:r>
            <a:r>
              <a:rPr lang="en-US" i="1" dirty="0">
                <a:solidFill>
                  <a:srgbClr val="768D60"/>
                </a:solidFill>
              </a:rPr>
              <a:t> </a:t>
            </a:r>
            <a:r>
              <a:rPr lang="en-US" dirty="0"/>
              <a:t>to assure that the following are used, when possible:</a:t>
            </a:r>
          </a:p>
          <a:p>
            <a:pPr lvl="1">
              <a:spcAft>
                <a:spcPct val="0"/>
              </a:spcAft>
            </a:pPr>
            <a:r>
              <a:rPr lang="en-US" dirty="0">
                <a:latin typeface="Calibri"/>
                <a:ea typeface="Ebrima"/>
                <a:cs typeface="Ebrima"/>
              </a:rPr>
              <a:t>Small Businesses</a:t>
            </a:r>
          </a:p>
          <a:p>
            <a:pPr lvl="1">
              <a:spcAft>
                <a:spcPct val="0"/>
              </a:spcAft>
            </a:pPr>
            <a:r>
              <a:rPr lang="en-US" dirty="0">
                <a:latin typeface="Calibri"/>
                <a:ea typeface="Ebrima"/>
                <a:cs typeface="Ebrima"/>
              </a:rPr>
              <a:t>Minority-Owned Businesses </a:t>
            </a:r>
          </a:p>
          <a:p>
            <a:pPr lvl="1">
              <a:spcAft>
                <a:spcPct val="0"/>
              </a:spcAft>
            </a:pPr>
            <a:r>
              <a:rPr lang="en-US" dirty="0">
                <a:latin typeface="Calibri"/>
                <a:ea typeface="Ebrima"/>
                <a:cs typeface="Ebrima"/>
              </a:rPr>
              <a:t>Women-Owned Businesses </a:t>
            </a:r>
            <a:endParaRPr lang="en-US" dirty="0"/>
          </a:p>
          <a:p>
            <a:pPr lvl="1">
              <a:spcAft>
                <a:spcPct val="0"/>
              </a:spcAft>
            </a:pPr>
            <a:r>
              <a:rPr lang="en-US" dirty="0">
                <a:latin typeface="Calibri"/>
                <a:ea typeface="Ebrima"/>
                <a:cs typeface="Ebrima"/>
              </a:rPr>
              <a:t>Labor surplus area firms</a:t>
            </a:r>
          </a:p>
          <a:p>
            <a:r>
              <a:rPr lang="en-US" dirty="0">
                <a:latin typeface="Calibri"/>
                <a:ea typeface="Ebrima"/>
                <a:cs typeface="Ebrima"/>
              </a:rPr>
              <a:t>Grant recipients should also require their contractors to take affirmative steps to subcontract with small </a:t>
            </a:r>
            <a:r>
              <a:rPr lang="en-US">
                <a:latin typeface="Calibri"/>
                <a:ea typeface="Ebrima"/>
                <a:cs typeface="Ebrima"/>
              </a:rPr>
              <a:t>businesses, minority and women owned firms, and </a:t>
            </a:r>
            <a:r>
              <a:rPr lang="en-US" dirty="0">
                <a:latin typeface="Calibri"/>
                <a:ea typeface="Ebrima"/>
                <a:cs typeface="Ebrima"/>
              </a:rPr>
              <a:t>labor surplus area firms.</a:t>
            </a:r>
          </a:p>
        </p:txBody>
      </p:sp>
      <p:sp>
        <p:nvSpPr>
          <p:cNvPr id="4" name="Slide Number Placeholder 3">
            <a:extLst>
              <a:ext uri="{FF2B5EF4-FFF2-40B4-BE49-F238E27FC236}">
                <a16:creationId xmlns:a16="http://schemas.microsoft.com/office/drawing/2014/main" id="{44F9675C-B7D7-9889-26BC-D8789F5E029D}"/>
              </a:ext>
            </a:extLst>
          </p:cNvPr>
          <p:cNvSpPr>
            <a:spLocks noGrp="1"/>
          </p:cNvSpPr>
          <p:nvPr>
            <p:ph type="sldNum" sz="quarter" idx="11"/>
          </p:nvPr>
        </p:nvSpPr>
        <p:spPr/>
        <p:txBody>
          <a:bodyPr/>
          <a:lstStyle/>
          <a:p>
            <a:pPr>
              <a:defRPr/>
            </a:pPr>
            <a:fld id="{BCF21690-B1E2-42E3-BE87-79349418BA48}" type="slidenum">
              <a:rPr lang="en-US" smtClean="0"/>
              <a:pPr>
                <a:defRPr/>
              </a:pPr>
              <a:t>10</a:t>
            </a:fld>
            <a:endParaRPr lang="en-US" dirty="0"/>
          </a:p>
        </p:txBody>
      </p:sp>
      <p:pic>
        <p:nvPicPr>
          <p:cNvPr id="6" name="Picture 9">
            <a:extLst>
              <a:ext uri="{FF2B5EF4-FFF2-40B4-BE49-F238E27FC236}">
                <a16:creationId xmlns:a16="http://schemas.microsoft.com/office/drawing/2014/main" id="{DC6A5F65-F85E-4317-92D2-F895FF3EDF26}"/>
              </a:ext>
            </a:extLst>
          </p:cNvPr>
          <p:cNvPicPr>
            <a:picLocks noChangeAspect="1"/>
          </p:cNvPicPr>
          <p:nvPr/>
        </p:nvPicPr>
        <p:blipFill>
          <a:blip r:embed="rId4"/>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67657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8FDA-25CE-082B-CE3F-DC9D4199E959}"/>
              </a:ext>
            </a:extLst>
          </p:cNvPr>
          <p:cNvSpPr>
            <a:spLocks noGrp="1"/>
          </p:cNvSpPr>
          <p:nvPr>
            <p:ph type="title"/>
          </p:nvPr>
        </p:nvSpPr>
        <p:spPr/>
        <p:txBody>
          <a:bodyPr/>
          <a:lstStyle/>
          <a:p>
            <a:r>
              <a:rPr lang="en-US" dirty="0">
                <a:latin typeface="Calibri"/>
                <a:ea typeface="Ebrima"/>
                <a:cs typeface="Ebrima"/>
                <a:hlinkClick r:id="rId3"/>
              </a:rPr>
              <a:t>2 CFR 200.317-327</a:t>
            </a:r>
            <a:r>
              <a:rPr lang="en-US" dirty="0">
                <a:latin typeface="Calibri"/>
                <a:ea typeface="Ebrima"/>
                <a:cs typeface="Ebrima"/>
              </a:rPr>
              <a:t> Overview</a:t>
            </a:r>
          </a:p>
        </p:txBody>
      </p:sp>
      <p:sp>
        <p:nvSpPr>
          <p:cNvPr id="3" name="Content Placeholder 2">
            <a:extLst>
              <a:ext uri="{FF2B5EF4-FFF2-40B4-BE49-F238E27FC236}">
                <a16:creationId xmlns:a16="http://schemas.microsoft.com/office/drawing/2014/main" id="{6489C2FC-B986-33C6-F197-222338B116A5}"/>
              </a:ext>
            </a:extLst>
          </p:cNvPr>
          <p:cNvSpPr>
            <a:spLocks noGrp="1"/>
          </p:cNvSpPr>
          <p:nvPr>
            <p:ph idx="1"/>
          </p:nvPr>
        </p:nvSpPr>
        <p:spPr/>
        <p:txBody>
          <a:bodyPr/>
          <a:lstStyle/>
          <a:p>
            <a:r>
              <a:rPr lang="en-US" sz="1600" b="1" dirty="0">
                <a:latin typeface="Calibri"/>
                <a:ea typeface="Ebrima"/>
                <a:cs typeface="Ebrima"/>
              </a:rPr>
              <a:t>200.317 </a:t>
            </a:r>
            <a:r>
              <a:rPr lang="en-US" sz="1600" dirty="0">
                <a:latin typeface="Calibri"/>
                <a:ea typeface="Ebrima"/>
                <a:cs typeface="Ebrima"/>
              </a:rPr>
              <a:t>- Subrecipients of a State must follow the standards set in 200.318 through 200.327</a:t>
            </a:r>
          </a:p>
          <a:p>
            <a:r>
              <a:rPr lang="en-US" sz="1600" b="1" dirty="0">
                <a:latin typeface="Calibri"/>
                <a:ea typeface="Ebrima"/>
                <a:cs typeface="Ebrima"/>
              </a:rPr>
              <a:t>200.318</a:t>
            </a:r>
            <a:r>
              <a:rPr lang="en-US" sz="1600" dirty="0">
                <a:latin typeface="Calibri"/>
                <a:ea typeface="Ebrima"/>
                <a:cs typeface="Ebrima"/>
              </a:rPr>
              <a:t> - Entities:</a:t>
            </a:r>
          </a:p>
          <a:p>
            <a:pPr lvl="1"/>
            <a:r>
              <a:rPr lang="en-US" sz="1400" dirty="0">
                <a:latin typeface="Calibri"/>
                <a:ea typeface="Ebrima"/>
                <a:cs typeface="Ebrima"/>
              </a:rPr>
              <a:t>Must have documented procurement procedures.</a:t>
            </a:r>
          </a:p>
          <a:p>
            <a:pPr lvl="1"/>
            <a:r>
              <a:rPr lang="en-US" sz="1400" dirty="0">
                <a:latin typeface="Calibri"/>
                <a:ea typeface="Ebrima"/>
                <a:cs typeface="Ebrima"/>
              </a:rPr>
              <a:t>Must maintain oversight of contractors to ensure they are meeting the terms of the contract.</a:t>
            </a:r>
          </a:p>
          <a:p>
            <a:pPr lvl="1"/>
            <a:r>
              <a:rPr lang="en-US" sz="1400" dirty="0">
                <a:latin typeface="Calibri"/>
                <a:ea typeface="Ebrima"/>
                <a:cs typeface="Ebrima"/>
              </a:rPr>
              <a:t>Must have written standards regarding conflicts of interest.</a:t>
            </a:r>
            <a:endParaRPr lang="en-US" sz="1400" dirty="0">
              <a:highlight>
                <a:srgbClr val="FFFF00"/>
              </a:highlight>
              <a:latin typeface="Calibri"/>
              <a:ea typeface="Ebrima"/>
              <a:cs typeface="Ebrima"/>
            </a:endParaRPr>
          </a:p>
          <a:p>
            <a:pPr lvl="1"/>
            <a:r>
              <a:rPr lang="en-US" sz="1400" dirty="0">
                <a:latin typeface="Calibri"/>
                <a:ea typeface="Ebrima"/>
                <a:cs typeface="Ebrima"/>
              </a:rPr>
              <a:t>Must avoid purchasing duplicate or unnecessary items.</a:t>
            </a:r>
          </a:p>
          <a:p>
            <a:pPr lvl="1"/>
            <a:r>
              <a:rPr lang="en-US" sz="1400" dirty="0">
                <a:latin typeface="Calibri"/>
                <a:ea typeface="Ebrima"/>
                <a:cs typeface="Ebrima"/>
              </a:rPr>
              <a:t>Encouraged to enter into inter-entity agreements to procure common or shared goods or services or used Federal surplus property.</a:t>
            </a:r>
          </a:p>
          <a:p>
            <a:pPr lvl="1"/>
            <a:r>
              <a:rPr lang="en-US" sz="1400" dirty="0">
                <a:latin typeface="Calibri"/>
                <a:ea typeface="Ebrima"/>
                <a:cs typeface="Ebrima"/>
              </a:rPr>
              <a:t>Must only enter into contracts with responsible contractors and consider matters such as contractor integrity, past performance, and financial resources.</a:t>
            </a:r>
            <a:endParaRPr lang="en-US" sz="1400" dirty="0"/>
          </a:p>
          <a:p>
            <a:pPr lvl="1"/>
            <a:r>
              <a:rPr lang="en-US" sz="1400" dirty="0">
                <a:latin typeface="Calibri"/>
                <a:ea typeface="Ebrima"/>
                <a:cs typeface="Ebrima"/>
              </a:rPr>
              <a:t>Must maintain records regarding procurement, contractor selection or rejection and basis of selection.</a:t>
            </a:r>
            <a:endParaRPr lang="en-US" sz="1400" dirty="0"/>
          </a:p>
          <a:p>
            <a:pPr lvl="1"/>
            <a:r>
              <a:rPr lang="en-US" sz="1400" dirty="0">
                <a:latin typeface="Calibri"/>
                <a:ea typeface="Ebrima"/>
                <a:cs typeface="Ebrima"/>
              </a:rPr>
              <a:t>May use a time-and-materials contract only after determination that no other contract is suitable and this type of contract must not include a positive profit incentive for the contractor.</a:t>
            </a:r>
            <a:endParaRPr lang="en-US" sz="1400" dirty="0"/>
          </a:p>
          <a:p>
            <a:pPr lvl="1"/>
            <a:r>
              <a:rPr lang="en-US" sz="1400" dirty="0">
                <a:latin typeface="Calibri"/>
                <a:ea typeface="Ebrima"/>
                <a:cs typeface="Ebrima"/>
              </a:rPr>
              <a:t>Must alone be responsible for the settlement of all contractual and administrative issues arising out of procurements, including protests, disputes, and claims.</a:t>
            </a:r>
            <a:endParaRPr lang="en-US" sz="1400" dirty="0"/>
          </a:p>
          <a:p>
            <a:pPr lvl="1"/>
            <a:endParaRPr lang="en-US" sz="1600" dirty="0"/>
          </a:p>
        </p:txBody>
      </p:sp>
      <p:sp>
        <p:nvSpPr>
          <p:cNvPr id="4" name="Slide Number Placeholder 3">
            <a:extLst>
              <a:ext uri="{FF2B5EF4-FFF2-40B4-BE49-F238E27FC236}">
                <a16:creationId xmlns:a16="http://schemas.microsoft.com/office/drawing/2014/main" id="{0D72CDDD-B19C-8778-578E-0900EB4A1415}"/>
              </a:ext>
            </a:extLst>
          </p:cNvPr>
          <p:cNvSpPr>
            <a:spLocks noGrp="1"/>
          </p:cNvSpPr>
          <p:nvPr>
            <p:ph type="sldNum" sz="quarter" idx="11"/>
          </p:nvPr>
        </p:nvSpPr>
        <p:spPr/>
        <p:txBody>
          <a:bodyPr/>
          <a:lstStyle/>
          <a:p>
            <a:pPr>
              <a:defRPr/>
            </a:pPr>
            <a:fld id="{BCF21690-B1E2-42E3-BE87-79349418BA48}" type="slidenum">
              <a:rPr lang="en-US"/>
              <a:pPr>
                <a:defRPr/>
              </a:pPr>
              <a:t>11</a:t>
            </a:fld>
            <a:endParaRPr lang="en-US" dirty="0"/>
          </a:p>
        </p:txBody>
      </p:sp>
      <p:pic>
        <p:nvPicPr>
          <p:cNvPr id="6" name="Picture 9">
            <a:extLst>
              <a:ext uri="{FF2B5EF4-FFF2-40B4-BE49-F238E27FC236}">
                <a16:creationId xmlns:a16="http://schemas.microsoft.com/office/drawing/2014/main" id="{9B369A2B-FB43-2348-A7C4-D786638FF823}"/>
              </a:ext>
            </a:extLst>
          </p:cNvPr>
          <p:cNvPicPr>
            <a:picLocks noChangeAspect="1"/>
          </p:cNvPicPr>
          <p:nvPr/>
        </p:nvPicPr>
        <p:blipFill>
          <a:blip r:embed="rId4"/>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298890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8FDA-25CE-082B-CE3F-DC9D4199E959}"/>
              </a:ext>
            </a:extLst>
          </p:cNvPr>
          <p:cNvSpPr>
            <a:spLocks noGrp="1"/>
          </p:cNvSpPr>
          <p:nvPr>
            <p:ph type="title"/>
          </p:nvPr>
        </p:nvSpPr>
        <p:spPr/>
        <p:txBody>
          <a:bodyPr/>
          <a:lstStyle/>
          <a:p>
            <a:r>
              <a:rPr lang="en-US" dirty="0">
                <a:latin typeface="Calibri"/>
                <a:ea typeface="Ebrima"/>
                <a:cs typeface="Ebrima"/>
                <a:hlinkClick r:id="rId3"/>
              </a:rPr>
              <a:t>2 CFR 200.317-327</a:t>
            </a:r>
            <a:r>
              <a:rPr lang="en-US" dirty="0">
                <a:latin typeface="Calibri"/>
                <a:ea typeface="Ebrima"/>
                <a:cs typeface="Ebrima"/>
              </a:rPr>
              <a:t> Overview, </a:t>
            </a:r>
            <a:r>
              <a:rPr lang="en-US" sz="3600" dirty="0">
                <a:latin typeface="Calibri"/>
                <a:ea typeface="Ebrima"/>
                <a:cs typeface="Ebrima"/>
              </a:rPr>
              <a:t>contd.</a:t>
            </a:r>
          </a:p>
        </p:txBody>
      </p:sp>
      <p:sp>
        <p:nvSpPr>
          <p:cNvPr id="3" name="Content Placeholder 2">
            <a:extLst>
              <a:ext uri="{FF2B5EF4-FFF2-40B4-BE49-F238E27FC236}">
                <a16:creationId xmlns:a16="http://schemas.microsoft.com/office/drawing/2014/main" id="{6489C2FC-B986-33C6-F197-222338B116A5}"/>
              </a:ext>
            </a:extLst>
          </p:cNvPr>
          <p:cNvSpPr>
            <a:spLocks noGrp="1"/>
          </p:cNvSpPr>
          <p:nvPr>
            <p:ph idx="1"/>
          </p:nvPr>
        </p:nvSpPr>
        <p:spPr/>
        <p:txBody>
          <a:bodyPr/>
          <a:lstStyle/>
          <a:p>
            <a:r>
              <a:rPr lang="en-US" sz="1200" b="1" dirty="0">
                <a:latin typeface="Calibri"/>
                <a:ea typeface="Ebrima"/>
                <a:cs typeface="Ebrima"/>
              </a:rPr>
              <a:t>200.319</a:t>
            </a:r>
            <a:r>
              <a:rPr lang="en-US" sz="1200" dirty="0">
                <a:latin typeface="Calibri"/>
                <a:ea typeface="Ebrima"/>
                <a:cs typeface="Ebrima"/>
              </a:rPr>
              <a:t> - Entities must use open competitive bidding.  See Competitive Bidding Requirements slides for more information.</a:t>
            </a:r>
          </a:p>
          <a:p>
            <a:r>
              <a:rPr lang="en-US" sz="1200" b="1">
                <a:latin typeface="Calibri"/>
                <a:ea typeface="Ebrima"/>
                <a:cs typeface="Ebrima"/>
              </a:rPr>
              <a:t>200.320</a:t>
            </a:r>
            <a:r>
              <a:rPr lang="en-US" sz="1200" dirty="0">
                <a:latin typeface="Calibri"/>
                <a:ea typeface="Ebrima"/>
                <a:cs typeface="Ebrima"/>
              </a:rPr>
              <a:t> - Entities must have and use documented procurement procedures for micro-purchases, formal procurement, sealed bidding, how proposals will be handled, and noncompetitive procurement.</a:t>
            </a:r>
            <a:endParaRPr lang="en-US" sz="1200" dirty="0"/>
          </a:p>
          <a:p>
            <a:r>
              <a:rPr lang="en-US" sz="1200" b="1">
                <a:latin typeface="Calibri"/>
                <a:ea typeface="Ebrima"/>
                <a:cs typeface="Ebrima"/>
              </a:rPr>
              <a:t>200.321</a:t>
            </a:r>
            <a:r>
              <a:rPr lang="en-US" sz="1200" dirty="0">
                <a:latin typeface="Calibri"/>
                <a:ea typeface="Ebrima"/>
                <a:cs typeface="Ebrima"/>
              </a:rPr>
              <a:t> - Entities </a:t>
            </a:r>
            <a:r>
              <a:rPr lang="en-US" sz="1200" dirty="0">
                <a:latin typeface="Calibri"/>
                <a:ea typeface="Ebrima"/>
                <a:cs typeface="Calibri"/>
              </a:rPr>
              <a:t>must take all necessary affirmative steps to assure that minority businesses, women's business enterprises, and labor surplus area firms are used when possible.</a:t>
            </a:r>
            <a:endParaRPr lang="en-US" sz="1200" dirty="0">
              <a:cs typeface="Calibri"/>
            </a:endParaRPr>
          </a:p>
          <a:p>
            <a:r>
              <a:rPr lang="en-US" sz="1200" b="1">
                <a:latin typeface="Calibri"/>
                <a:ea typeface="Ebrima"/>
                <a:cs typeface="Ebrima"/>
              </a:rPr>
              <a:t>200.322</a:t>
            </a:r>
            <a:r>
              <a:rPr lang="en-US" sz="1200" dirty="0">
                <a:latin typeface="Calibri"/>
                <a:ea typeface="Ebrima"/>
                <a:cs typeface="Ebrima"/>
              </a:rPr>
              <a:t> - Entities must provide preference of goods produced in the United States.</a:t>
            </a:r>
          </a:p>
          <a:p>
            <a:r>
              <a:rPr lang="en-US" sz="1200" b="1">
                <a:latin typeface="Calibri"/>
                <a:ea typeface="Ebrima"/>
                <a:cs typeface="Ebrima"/>
              </a:rPr>
              <a:t>200.323</a:t>
            </a:r>
            <a:r>
              <a:rPr lang="en-US" sz="1200" dirty="0">
                <a:latin typeface="Calibri"/>
                <a:ea typeface="Ebrima"/>
                <a:cs typeface="Ebrima"/>
              </a:rPr>
              <a:t> - Not relevant to grantees.</a:t>
            </a:r>
          </a:p>
          <a:p>
            <a:r>
              <a:rPr lang="en-US" sz="1200" b="1">
                <a:latin typeface="Calibri"/>
                <a:ea typeface="Ebrima"/>
                <a:cs typeface="Ebrima"/>
              </a:rPr>
              <a:t>200.324</a:t>
            </a:r>
            <a:r>
              <a:rPr lang="en-US" sz="1200">
                <a:latin typeface="Calibri"/>
                <a:ea typeface="Ebrima"/>
                <a:cs typeface="Ebrima"/>
              </a:rPr>
              <a:t> - Entities must perform a cost or price analysis (including making independent estimates before receiving bids) and </a:t>
            </a:r>
            <a:r>
              <a:rPr lang="en-US" sz="1200" dirty="0">
                <a:latin typeface="Calibri"/>
                <a:ea typeface="Ebrima"/>
                <a:cs typeface="Ebrima"/>
              </a:rPr>
              <a:t>negotiate profit as a separate element of the price.  And a </a:t>
            </a:r>
            <a:r>
              <a:rPr lang="en-US" sz="1200" dirty="0">
                <a:latin typeface="Calibri"/>
                <a:ea typeface="Ebrima"/>
                <a:cs typeface="Calibri"/>
              </a:rPr>
              <a:t>cost plus a percentage of cost and percentage of construction cost methods of contracting must not be used.</a:t>
            </a:r>
            <a:endParaRPr lang="en-US" sz="1200" dirty="0">
              <a:cs typeface="Calibri"/>
            </a:endParaRPr>
          </a:p>
          <a:p>
            <a:r>
              <a:rPr lang="en-US" sz="1200" b="1">
                <a:latin typeface="Calibri"/>
                <a:ea typeface="Ebrima"/>
                <a:cs typeface="Calibri"/>
              </a:rPr>
              <a:t>200.325</a:t>
            </a:r>
            <a:r>
              <a:rPr lang="en-US" sz="1200" dirty="0">
                <a:latin typeface="Calibri"/>
                <a:ea typeface="Ebrima"/>
                <a:cs typeface="Calibri"/>
              </a:rPr>
              <a:t> - Entities must make available documents relating to procurement and bidding to the State or Federal government upon request.</a:t>
            </a:r>
            <a:endParaRPr lang="en-US" sz="1200" dirty="0">
              <a:cs typeface="Calibri"/>
            </a:endParaRPr>
          </a:p>
          <a:p>
            <a:r>
              <a:rPr lang="en-US" sz="1200" b="1">
                <a:latin typeface="Calibri"/>
                <a:ea typeface="Ebrima"/>
                <a:cs typeface="Calibri"/>
              </a:rPr>
              <a:t>200.326</a:t>
            </a:r>
            <a:r>
              <a:rPr lang="en-US" sz="1200" dirty="0">
                <a:latin typeface="Calibri"/>
                <a:ea typeface="Ebrima"/>
                <a:cs typeface="Calibri"/>
              </a:rPr>
              <a:t> - Bidders must meet the following bonding requirements:</a:t>
            </a:r>
            <a:endParaRPr lang="en-US" sz="1200" dirty="0">
              <a:cs typeface="Calibri"/>
            </a:endParaRPr>
          </a:p>
          <a:p>
            <a:pPr lvl="1"/>
            <a:r>
              <a:rPr lang="en-US" sz="1100" dirty="0">
                <a:latin typeface="Calibri"/>
                <a:ea typeface="Ebrima"/>
                <a:cs typeface="Calibri"/>
              </a:rPr>
              <a:t>Bid guarantee from each bidder equivalent to five percent of the bid price.</a:t>
            </a:r>
            <a:endParaRPr lang="en-US" sz="1100" dirty="0">
              <a:cs typeface="Calibri"/>
            </a:endParaRPr>
          </a:p>
          <a:p>
            <a:pPr lvl="1"/>
            <a:r>
              <a:rPr lang="en-US" sz="1100" dirty="0">
                <a:latin typeface="Calibri"/>
                <a:ea typeface="Ebrima"/>
                <a:cs typeface="Calibri"/>
              </a:rPr>
              <a:t>A performance bond (provided by the contractor) for 100 percent of the contract price.</a:t>
            </a:r>
            <a:endParaRPr lang="en-US" sz="1100" dirty="0">
              <a:cs typeface="Calibri"/>
            </a:endParaRPr>
          </a:p>
          <a:p>
            <a:pPr lvl="1"/>
            <a:r>
              <a:rPr lang="en-US" sz="1100" dirty="0">
                <a:latin typeface="Calibri"/>
                <a:ea typeface="Ebrima"/>
                <a:cs typeface="Calibri"/>
              </a:rPr>
              <a:t>A payment bond (provided by the contractor) for 100 percent of the contract price.</a:t>
            </a:r>
            <a:endParaRPr lang="en-US" sz="1100" dirty="0">
              <a:cs typeface="Calibri"/>
            </a:endParaRPr>
          </a:p>
          <a:p>
            <a:r>
              <a:rPr lang="en-US" sz="1200" b="1">
                <a:latin typeface="Calibri"/>
                <a:ea typeface="Ebrima"/>
                <a:cs typeface="Calibri"/>
              </a:rPr>
              <a:t>200.327</a:t>
            </a:r>
            <a:r>
              <a:rPr lang="en-US" sz="1200" dirty="0">
                <a:latin typeface="Calibri"/>
                <a:ea typeface="Ebrima"/>
                <a:cs typeface="Calibri"/>
              </a:rPr>
              <a:t> - Contracts must contain applicable provisions as described in </a:t>
            </a:r>
            <a:r>
              <a:rPr lang="en-US" sz="1200" dirty="0">
                <a:latin typeface="Calibri"/>
                <a:ea typeface="Ebrima"/>
                <a:cs typeface="Calibri"/>
                <a:hlinkClick r:id="rId4"/>
              </a:rPr>
              <a:t>appendix II</a:t>
            </a:r>
            <a:r>
              <a:rPr lang="en-US" sz="1200" dirty="0">
                <a:latin typeface="Calibri"/>
                <a:ea typeface="Ebrima"/>
                <a:cs typeface="Calibri"/>
              </a:rPr>
              <a:t> (Davis-Bacon is not applicable unless over $10 million).</a:t>
            </a:r>
            <a:endParaRPr lang="en-US" sz="1200" dirty="0">
              <a:cs typeface="Calibri"/>
            </a:endParaRPr>
          </a:p>
          <a:p>
            <a:endParaRPr lang="en-US" sz="1600" dirty="0">
              <a:highlight>
                <a:srgbClr val="FFFF00"/>
              </a:highlight>
            </a:endParaRPr>
          </a:p>
        </p:txBody>
      </p:sp>
      <p:sp>
        <p:nvSpPr>
          <p:cNvPr id="4" name="Slide Number Placeholder 3">
            <a:extLst>
              <a:ext uri="{FF2B5EF4-FFF2-40B4-BE49-F238E27FC236}">
                <a16:creationId xmlns:a16="http://schemas.microsoft.com/office/drawing/2014/main" id="{0D72CDDD-B19C-8778-578E-0900EB4A1415}"/>
              </a:ext>
            </a:extLst>
          </p:cNvPr>
          <p:cNvSpPr>
            <a:spLocks noGrp="1"/>
          </p:cNvSpPr>
          <p:nvPr>
            <p:ph type="sldNum" sz="quarter" idx="11"/>
          </p:nvPr>
        </p:nvSpPr>
        <p:spPr/>
        <p:txBody>
          <a:bodyPr/>
          <a:lstStyle/>
          <a:p>
            <a:pPr>
              <a:defRPr/>
            </a:pPr>
            <a:fld id="{BCF21690-B1E2-42E3-BE87-79349418BA48}" type="slidenum">
              <a:rPr lang="en-US"/>
              <a:pPr>
                <a:defRPr/>
              </a:pPr>
              <a:t>12</a:t>
            </a:fld>
            <a:endParaRPr lang="en-US" dirty="0"/>
          </a:p>
        </p:txBody>
      </p:sp>
      <p:pic>
        <p:nvPicPr>
          <p:cNvPr id="6" name="Picture 9">
            <a:extLst>
              <a:ext uri="{FF2B5EF4-FFF2-40B4-BE49-F238E27FC236}">
                <a16:creationId xmlns:a16="http://schemas.microsoft.com/office/drawing/2014/main" id="{1D3689E7-D1FC-6890-EAC5-4A14F8007410}"/>
              </a:ext>
            </a:extLst>
          </p:cNvPr>
          <p:cNvPicPr>
            <a:picLocks noChangeAspect="1"/>
          </p:cNvPicPr>
          <p:nvPr/>
        </p:nvPicPr>
        <p:blipFill>
          <a:blip r:embed="rId5"/>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804495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8B6E-A5A0-D2E3-8C0B-952537B243B2}"/>
              </a:ext>
            </a:extLst>
          </p:cNvPr>
          <p:cNvSpPr>
            <a:spLocks noGrp="1"/>
          </p:cNvSpPr>
          <p:nvPr>
            <p:ph type="title"/>
          </p:nvPr>
        </p:nvSpPr>
        <p:spPr>
          <a:xfrm>
            <a:off x="457200" y="202790"/>
            <a:ext cx="8229600" cy="1143000"/>
          </a:xfrm>
        </p:spPr>
        <p:txBody>
          <a:bodyPr/>
          <a:lstStyle/>
          <a:p>
            <a:r>
              <a:rPr lang="en-US" dirty="0">
                <a:latin typeface="Calibri"/>
                <a:ea typeface="Ebrima"/>
                <a:cs typeface="Ebrima"/>
              </a:rPr>
              <a:t>Types of Bonds</a:t>
            </a:r>
          </a:p>
        </p:txBody>
      </p:sp>
      <p:sp>
        <p:nvSpPr>
          <p:cNvPr id="3" name="Content Placeholder 2">
            <a:extLst>
              <a:ext uri="{FF2B5EF4-FFF2-40B4-BE49-F238E27FC236}">
                <a16:creationId xmlns:a16="http://schemas.microsoft.com/office/drawing/2014/main" id="{3B03F796-498A-267C-19B1-AABFB43B8395}"/>
              </a:ext>
            </a:extLst>
          </p:cNvPr>
          <p:cNvSpPr>
            <a:spLocks noGrp="1"/>
          </p:cNvSpPr>
          <p:nvPr>
            <p:ph idx="1"/>
          </p:nvPr>
        </p:nvSpPr>
        <p:spPr>
          <a:xfrm>
            <a:off x="457200" y="1205347"/>
            <a:ext cx="8229600" cy="5115565"/>
          </a:xfrm>
        </p:spPr>
        <p:txBody>
          <a:bodyPr/>
          <a:lstStyle/>
          <a:p>
            <a:r>
              <a:rPr lang="en-US" sz="2400">
                <a:latin typeface="Calibri"/>
                <a:ea typeface="Ebrima"/>
                <a:cs typeface="Ebrima"/>
              </a:rPr>
              <a:t>Bid Bonds – 5% of the Bid Price</a:t>
            </a:r>
            <a:endParaRPr lang="en-US" sz="2400" dirty="0"/>
          </a:p>
          <a:p>
            <a:pPr lvl="1"/>
            <a:r>
              <a:rPr lang="en-US" sz="1800" dirty="0">
                <a:latin typeface="Calibri"/>
                <a:ea typeface="Ebrima"/>
                <a:cs typeface="Ebrima"/>
              </a:rPr>
              <a:t>A bid bond is submitted with a proposal and the bond is forfeited if the vendor does not conduct the work contained in the proposal.</a:t>
            </a:r>
          </a:p>
          <a:p>
            <a:pPr lvl="1"/>
            <a:r>
              <a:rPr lang="en-US" sz="1800" dirty="0">
                <a:latin typeface="Calibri"/>
                <a:ea typeface="Ebrima"/>
                <a:cs typeface="Ebrima"/>
              </a:rPr>
              <a:t>The bond funds help to defray the costs of re-bidding the request for proposal. </a:t>
            </a:r>
            <a:endParaRPr lang="en-US" sz="1800" dirty="0"/>
          </a:p>
          <a:p>
            <a:r>
              <a:rPr lang="en-US" sz="2400">
                <a:latin typeface="Calibri"/>
                <a:ea typeface="Ebrima"/>
                <a:cs typeface="Ebrima"/>
              </a:rPr>
              <a:t>Payment Bonds – 100% of the Contract Price</a:t>
            </a:r>
            <a:endParaRPr lang="en-US" sz="1600">
              <a:effectLst/>
              <a:latin typeface="Calibri" panose="020F0502020204030204" pitchFamily="34" charset="0"/>
              <a:ea typeface="Calibri" panose="020F0502020204030204" pitchFamily="34" charset="0"/>
            </a:endParaRPr>
          </a:p>
          <a:p>
            <a:pPr lvl="1"/>
            <a:r>
              <a:rPr lang="en-US" sz="1800" dirty="0">
                <a:latin typeface="Calibri"/>
                <a:ea typeface="Ebrima"/>
                <a:cs typeface="Ebrima"/>
              </a:rPr>
              <a:t>Guarantees a party pays all entities (e.g., subcontractors, suppliers, and laborers) involved in a project when it’s completed. </a:t>
            </a:r>
          </a:p>
          <a:p>
            <a:pPr lvl="1"/>
            <a:r>
              <a:rPr lang="en-US" sz="1800" dirty="0">
                <a:latin typeface="Calibri"/>
                <a:ea typeface="Ebrima"/>
                <a:cs typeface="Ebrima"/>
              </a:rPr>
              <a:t>They also ensure that underpaid workers can file claims with the bonding company which can help reduce or eliminate legal issues for both recipients and subrecipients.  </a:t>
            </a:r>
            <a:endParaRPr lang="en-US" sz="1800" dirty="0"/>
          </a:p>
          <a:p>
            <a:r>
              <a:rPr lang="en-US" sz="2400">
                <a:latin typeface="Calibri"/>
                <a:ea typeface="Ebrima"/>
                <a:cs typeface="Ebrima"/>
              </a:rPr>
              <a:t>Performance Bonds </a:t>
            </a:r>
            <a:r>
              <a:rPr lang="en-US" sz="2400">
                <a:latin typeface="Calibri"/>
                <a:ea typeface="Ebrima"/>
                <a:cs typeface="Calibri"/>
              </a:rPr>
              <a:t>– 100% of the Contract Price</a:t>
            </a:r>
            <a:endParaRPr lang="en-US" sz="2400">
              <a:ea typeface="Ebrima"/>
              <a:cs typeface="Calibri"/>
            </a:endParaRPr>
          </a:p>
          <a:p>
            <a:pPr lvl="1"/>
            <a:r>
              <a:rPr lang="en-US" sz="1800" dirty="0">
                <a:latin typeface="Calibri"/>
                <a:ea typeface="Ebrima"/>
                <a:cs typeface="Ebrima"/>
              </a:rPr>
              <a:t>A performance bond ensures the completion of a project if the contractor fails to perform to the contract, for whatever reason. </a:t>
            </a:r>
            <a:endParaRPr lang="en-US" sz="1800" dirty="0"/>
          </a:p>
        </p:txBody>
      </p:sp>
      <p:sp>
        <p:nvSpPr>
          <p:cNvPr id="4" name="Slide Number Placeholder 3">
            <a:extLst>
              <a:ext uri="{FF2B5EF4-FFF2-40B4-BE49-F238E27FC236}">
                <a16:creationId xmlns:a16="http://schemas.microsoft.com/office/drawing/2014/main" id="{7AA45EE6-794B-39B0-D5F5-9FE246AB73F5}"/>
              </a:ext>
            </a:extLst>
          </p:cNvPr>
          <p:cNvSpPr>
            <a:spLocks noGrp="1"/>
          </p:cNvSpPr>
          <p:nvPr>
            <p:ph type="sldNum" sz="quarter" idx="11"/>
          </p:nvPr>
        </p:nvSpPr>
        <p:spPr/>
        <p:txBody>
          <a:bodyPr/>
          <a:lstStyle/>
          <a:p>
            <a:pPr>
              <a:defRPr/>
            </a:pPr>
            <a:fld id="{BCF21690-B1E2-42E3-BE87-79349418BA48}" type="slidenum">
              <a:rPr lang="en-US" smtClean="0"/>
              <a:pPr>
                <a:defRPr/>
              </a:pPr>
              <a:t>13</a:t>
            </a:fld>
            <a:endParaRPr lang="en-US" dirty="0"/>
          </a:p>
        </p:txBody>
      </p:sp>
      <p:pic>
        <p:nvPicPr>
          <p:cNvPr id="6" name="Picture 9">
            <a:extLst>
              <a:ext uri="{FF2B5EF4-FFF2-40B4-BE49-F238E27FC236}">
                <a16:creationId xmlns:a16="http://schemas.microsoft.com/office/drawing/2014/main" id="{258DE8C6-A78C-4C88-4D7B-CFCFAD2816E7}"/>
              </a:ext>
            </a:extLst>
          </p:cNvPr>
          <p:cNvPicPr>
            <a:picLocks noChangeAspect="1"/>
          </p:cNvPicPr>
          <p:nvPr/>
        </p:nvPicPr>
        <p:blipFill>
          <a:blip r:embed="rId3"/>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639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7573-E920-0743-E7C1-7BCB9C93C305}"/>
              </a:ext>
            </a:extLst>
          </p:cNvPr>
          <p:cNvSpPr>
            <a:spLocks noGrp="1"/>
          </p:cNvSpPr>
          <p:nvPr>
            <p:ph type="title"/>
          </p:nvPr>
        </p:nvSpPr>
        <p:spPr/>
        <p:txBody>
          <a:bodyPr/>
          <a:lstStyle/>
          <a:p>
            <a:r>
              <a:rPr lang="en-US" dirty="0">
                <a:latin typeface="Calibri"/>
                <a:ea typeface="Ebrima"/>
                <a:cs typeface="Ebrima"/>
              </a:rPr>
              <a:t>Conflicts of Interest</a:t>
            </a:r>
            <a:endParaRPr lang="en-US" dirty="0"/>
          </a:p>
        </p:txBody>
      </p:sp>
      <p:sp>
        <p:nvSpPr>
          <p:cNvPr id="3" name="Content Placeholder 2">
            <a:extLst>
              <a:ext uri="{FF2B5EF4-FFF2-40B4-BE49-F238E27FC236}">
                <a16:creationId xmlns:a16="http://schemas.microsoft.com/office/drawing/2014/main" id="{2767A2AA-6B68-B7AC-C4C4-B7442F283625}"/>
              </a:ext>
            </a:extLst>
          </p:cNvPr>
          <p:cNvSpPr>
            <a:spLocks noGrp="1"/>
          </p:cNvSpPr>
          <p:nvPr>
            <p:ph idx="1"/>
          </p:nvPr>
        </p:nvSpPr>
        <p:spPr/>
        <p:txBody>
          <a:bodyPr/>
          <a:lstStyle/>
          <a:p>
            <a:r>
              <a:rPr lang="en-US" sz="2300" dirty="0">
                <a:latin typeface="Calibri"/>
                <a:ea typeface="Ebrima"/>
                <a:cs typeface="Ebrima"/>
              </a:rPr>
              <a:t>Per </a:t>
            </a:r>
            <a:r>
              <a:rPr lang="en-US" sz="2300" dirty="0">
                <a:latin typeface="Calibri"/>
                <a:ea typeface="Ebrima"/>
                <a:cs typeface="Ebrima"/>
                <a:hlinkClick r:id="rId3"/>
              </a:rPr>
              <a:t>2 CFR 200.318</a:t>
            </a:r>
            <a:r>
              <a:rPr lang="en-US" sz="2300" dirty="0">
                <a:latin typeface="Calibri"/>
                <a:ea typeface="Ebrima"/>
                <a:cs typeface="Ebrima"/>
              </a:rPr>
              <a:t>, entities must:</a:t>
            </a:r>
          </a:p>
          <a:p>
            <a:pPr lvl="1"/>
            <a:r>
              <a:rPr lang="en-US" sz="2000" dirty="0">
                <a:latin typeface="Calibri"/>
                <a:ea typeface="Ebrima"/>
                <a:cs typeface="Ebrima"/>
              </a:rPr>
              <a:t>Have written standards of conduct covering conflicts of interest.</a:t>
            </a:r>
          </a:p>
          <a:p>
            <a:pPr lvl="2">
              <a:buFont typeface="Wingdings" pitchFamily="49" charset="0"/>
            </a:pPr>
            <a:r>
              <a:rPr lang="en-US" dirty="0">
                <a:latin typeface="Calibri"/>
                <a:ea typeface="Ebrima"/>
                <a:cs typeface="Ebrima"/>
              </a:rPr>
              <a:t>Include disciplinary actions for violations.</a:t>
            </a:r>
            <a:endParaRPr lang="en-US" dirty="0"/>
          </a:p>
          <a:p>
            <a:pPr lvl="2">
              <a:buFont typeface="Wingdings" pitchFamily="49" charset="0"/>
              <a:buChar char="§"/>
            </a:pPr>
            <a:r>
              <a:rPr lang="en-US" dirty="0">
                <a:latin typeface="Calibri"/>
                <a:ea typeface="Ebrima"/>
                <a:cs typeface="Calibri"/>
              </a:rPr>
              <a:t>If the entity has a parent, affiliate, or subsidiary organizations, the document must address organizational conflicts of interest.</a:t>
            </a:r>
            <a:endParaRPr lang="en-US" dirty="0">
              <a:latin typeface="Calibri"/>
              <a:ea typeface="Ebrima"/>
              <a:cs typeface="Ebrima"/>
            </a:endParaRPr>
          </a:p>
          <a:p>
            <a:pPr lvl="1"/>
            <a:r>
              <a:rPr lang="en-US" sz="2000" dirty="0">
                <a:latin typeface="Calibri"/>
                <a:ea typeface="Ebrima"/>
                <a:cs typeface="Ebrima"/>
              </a:rPr>
              <a:t>Not allow employees to participate in selection or administration of an award if he/she has a </a:t>
            </a:r>
            <a:r>
              <a:rPr lang="en-US" sz="2000" b="1" dirty="0">
                <a:latin typeface="Calibri"/>
                <a:ea typeface="Ebrima"/>
                <a:cs typeface="Ebrima"/>
              </a:rPr>
              <a:t>real</a:t>
            </a:r>
            <a:r>
              <a:rPr lang="en-US" sz="2000" dirty="0">
                <a:latin typeface="Calibri"/>
                <a:ea typeface="Ebrima"/>
                <a:cs typeface="Ebrima"/>
              </a:rPr>
              <a:t> or </a:t>
            </a:r>
            <a:r>
              <a:rPr lang="en-US" sz="2000" b="1" dirty="0">
                <a:latin typeface="Calibri"/>
                <a:ea typeface="Ebrima"/>
                <a:cs typeface="Ebrima"/>
              </a:rPr>
              <a:t>apparent </a:t>
            </a:r>
            <a:r>
              <a:rPr lang="en-US" sz="2000" dirty="0">
                <a:latin typeface="Calibri"/>
                <a:ea typeface="Ebrima"/>
                <a:cs typeface="Ebrima"/>
              </a:rPr>
              <a:t>conflict of interest.</a:t>
            </a:r>
          </a:p>
          <a:p>
            <a:pPr lvl="1"/>
            <a:r>
              <a:rPr lang="en-US" sz="2000" dirty="0">
                <a:latin typeface="Calibri"/>
                <a:ea typeface="Ebrima"/>
                <a:cs typeface="Ebrima"/>
              </a:rPr>
              <a:t>Not accept gratuities, favors, or gifts from contractors or subcontractors.</a:t>
            </a:r>
          </a:p>
          <a:p>
            <a:r>
              <a:rPr lang="en-US" sz="2300" dirty="0">
                <a:latin typeface="Calibri"/>
                <a:ea typeface="Ebrima"/>
                <a:cs typeface="Ebrima"/>
              </a:rPr>
              <a:t>A Conflicts of Interest form will be provided by GFO that must be signed and returned at the beginning of the project and whenever there is a change in employees.</a:t>
            </a:r>
            <a:endParaRPr lang="en-US" sz="2300" dirty="0"/>
          </a:p>
          <a:p>
            <a:endParaRPr lang="en-US" dirty="0"/>
          </a:p>
          <a:p>
            <a:pPr lvl="1"/>
            <a:endParaRPr lang="en-US" dirty="0"/>
          </a:p>
        </p:txBody>
      </p:sp>
      <p:sp>
        <p:nvSpPr>
          <p:cNvPr id="4" name="Slide Number Placeholder 3">
            <a:extLst>
              <a:ext uri="{FF2B5EF4-FFF2-40B4-BE49-F238E27FC236}">
                <a16:creationId xmlns:a16="http://schemas.microsoft.com/office/drawing/2014/main" id="{5A95247A-C2F8-5D4C-D36C-D449B8C0182E}"/>
              </a:ext>
            </a:extLst>
          </p:cNvPr>
          <p:cNvSpPr>
            <a:spLocks noGrp="1"/>
          </p:cNvSpPr>
          <p:nvPr>
            <p:ph type="sldNum" sz="quarter" idx="11"/>
          </p:nvPr>
        </p:nvSpPr>
        <p:spPr/>
        <p:txBody>
          <a:bodyPr/>
          <a:lstStyle/>
          <a:p>
            <a:pPr>
              <a:defRPr/>
            </a:pPr>
            <a:fld id="{BCF21690-B1E2-42E3-BE87-79349418BA48}" type="slidenum">
              <a:rPr lang="en-US"/>
              <a:pPr>
                <a:defRPr/>
              </a:pPr>
              <a:t>14</a:t>
            </a:fld>
            <a:endParaRPr lang="en-US" dirty="0"/>
          </a:p>
        </p:txBody>
      </p:sp>
      <p:pic>
        <p:nvPicPr>
          <p:cNvPr id="6" name="Picture 9">
            <a:extLst>
              <a:ext uri="{FF2B5EF4-FFF2-40B4-BE49-F238E27FC236}">
                <a16:creationId xmlns:a16="http://schemas.microsoft.com/office/drawing/2014/main" id="{907B909A-3E65-4107-6CE4-130E2D59A9F6}"/>
              </a:ext>
            </a:extLst>
          </p:cNvPr>
          <p:cNvPicPr>
            <a:picLocks noChangeAspect="1"/>
          </p:cNvPicPr>
          <p:nvPr/>
        </p:nvPicPr>
        <p:blipFill>
          <a:blip r:embed="rId4"/>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224285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4400" dirty="0">
                <a:latin typeface="Calibri"/>
                <a:ea typeface="Ebrima"/>
                <a:cs typeface="Ebrima"/>
              </a:rPr>
              <a:t>Competitive Bidding</a:t>
            </a:r>
          </a:p>
        </p:txBody>
      </p:sp>
      <p:sp>
        <p:nvSpPr>
          <p:cNvPr id="4099" name="Content Placeholder 2"/>
          <p:cNvSpPr>
            <a:spLocks noGrp="1"/>
          </p:cNvSpPr>
          <p:nvPr>
            <p:ph idx="1"/>
          </p:nvPr>
        </p:nvSpPr>
        <p:spPr>
          <a:xfrm>
            <a:off x="457200" y="1301620"/>
            <a:ext cx="8229600" cy="5137280"/>
          </a:xfrm>
        </p:spPr>
        <p:txBody>
          <a:bodyPr/>
          <a:lstStyle/>
          <a:p>
            <a:r>
              <a:rPr lang="en-US" sz="1800" dirty="0">
                <a:latin typeface="Calibri"/>
                <a:ea typeface="Ebrima"/>
                <a:cs typeface="Calibri"/>
              </a:rPr>
              <a:t>T</a:t>
            </a:r>
            <a:r>
              <a:rPr lang="en-US" sz="1600" dirty="0">
                <a:latin typeface="Calibri"/>
                <a:ea typeface="Ebrima"/>
                <a:cs typeface="Calibri"/>
              </a:rPr>
              <a:t>he most common project delivery method is the Design-Bid-Build method where general contractors bid on the project after an architect has already been selected and completed the plans and specs.</a:t>
            </a:r>
          </a:p>
          <a:p>
            <a:r>
              <a:rPr lang="en-US" sz="1600" dirty="0">
                <a:latin typeface="Calibri"/>
                <a:ea typeface="Ebrima"/>
                <a:cs typeface="Calibri"/>
              </a:rPr>
              <a:t>Projects can be advertised, with an Invitation for Bids or Request for Proposals, in a local newspaper, on your website, or on other websites dedicated to bids (which may cost fees).  Examples of websites geared towards bids include:</a:t>
            </a:r>
            <a:endParaRPr lang="en-US" sz="1600">
              <a:ea typeface="Ebrima"/>
            </a:endParaRPr>
          </a:p>
          <a:p>
            <a:pPr lvl="1"/>
            <a:r>
              <a:rPr lang="en-US" sz="1400" dirty="0">
                <a:latin typeface="Calibri"/>
                <a:ea typeface="Ebrima"/>
                <a:cs typeface="Calibri"/>
                <a:hlinkClick r:id="rId3"/>
              </a:rPr>
              <a:t>https://www.ngemnv.com/</a:t>
            </a:r>
            <a:endParaRPr lang="en-US" sz="1400"/>
          </a:p>
          <a:p>
            <a:pPr lvl="1"/>
            <a:r>
              <a:rPr lang="en-US" sz="1400" dirty="0">
                <a:latin typeface="Calibri"/>
                <a:ea typeface="Ebrima"/>
                <a:cs typeface="Calibri"/>
                <a:hlinkClick r:id="rId4"/>
              </a:rPr>
              <a:t>https://planhub.com/projects/nevada/</a:t>
            </a:r>
            <a:endParaRPr lang="en-US" sz="1400">
              <a:cs typeface="Calibri"/>
            </a:endParaRPr>
          </a:p>
          <a:p>
            <a:pPr lvl="1"/>
            <a:r>
              <a:rPr lang="en-US" sz="1400" dirty="0">
                <a:latin typeface="Calibri"/>
                <a:ea typeface="Ebrima"/>
                <a:cs typeface="Calibri"/>
                <a:hlinkClick r:id="rId5"/>
              </a:rPr>
              <a:t>https://www.bidclerk.com/construction-bids.Nevada.html</a:t>
            </a:r>
            <a:endParaRPr lang="en-US" sz="1400"/>
          </a:p>
          <a:p>
            <a:r>
              <a:rPr lang="en-US" sz="1600" dirty="0">
                <a:latin typeface="Calibri"/>
                <a:ea typeface="Ebrima"/>
                <a:cs typeface="Calibri"/>
              </a:rPr>
              <a:t>Calling or emailing contractors and offering them an opportunity to bid is also allowable.  However, be sure to keep documentation of these calls or emails, and any responses, as it ensures that there was fair competition. </a:t>
            </a:r>
            <a:endParaRPr lang="en-US" sz="1600">
              <a:ea typeface="Ebrima"/>
            </a:endParaRPr>
          </a:p>
          <a:p>
            <a:r>
              <a:rPr lang="en-US" sz="1600" dirty="0">
                <a:latin typeface="Calibri"/>
                <a:ea typeface="Ebrima"/>
                <a:cs typeface="Calibri"/>
              </a:rPr>
              <a:t>It is recommended all bid solicitations allow at least a thirty-day response time.</a:t>
            </a:r>
            <a:endParaRPr lang="en-US" sz="1600">
              <a:cs typeface="Calibri"/>
            </a:endParaRPr>
          </a:p>
          <a:p>
            <a:r>
              <a:rPr lang="en-US" sz="1600" dirty="0">
                <a:latin typeface="Calibri"/>
                <a:ea typeface="Ebrima"/>
                <a:cs typeface="Calibri"/>
              </a:rPr>
              <a:t>Three bids from properly licensed/bonded contractors, architects, engineers, etc. are the minimum required.</a:t>
            </a:r>
          </a:p>
          <a:p>
            <a:r>
              <a:rPr lang="en-US" sz="1600">
                <a:latin typeface="Calibri"/>
                <a:ea typeface="Ebrima"/>
                <a:cs typeface="Calibri"/>
              </a:rPr>
              <a:t>Entities can reach out to contractors from outside the entity's jurisdiction or the state, if necessary.</a:t>
            </a:r>
            <a:endParaRPr lang="en-US" sz="1600">
              <a:cs typeface="Calibri"/>
            </a:endParaRPr>
          </a:p>
          <a:p>
            <a:pPr>
              <a:spcAft>
                <a:spcPct val="0"/>
              </a:spcAft>
            </a:pPr>
            <a:endParaRPr lang="en-US" sz="1600" dirty="0"/>
          </a:p>
        </p:txBody>
      </p:sp>
      <p:sp>
        <p:nvSpPr>
          <p:cNvPr id="4" name="Slide Number Placeholder 3"/>
          <p:cNvSpPr>
            <a:spLocks noGrp="1"/>
          </p:cNvSpPr>
          <p:nvPr>
            <p:ph type="sldNum" sz="quarter" idx="11"/>
          </p:nvPr>
        </p:nvSpPr>
        <p:spPr/>
        <p:txBody>
          <a:bodyPr/>
          <a:lstStyle/>
          <a:p>
            <a:pPr>
              <a:defRPr/>
            </a:pPr>
            <a:fld id="{D6F16B83-E1E8-41F5-84E0-16DEAD5544E8}" type="slidenum">
              <a:rPr lang="en-US" smtClean="0"/>
              <a:pPr>
                <a:defRPr/>
              </a:pPr>
              <a:t>15</a:t>
            </a:fld>
            <a:endParaRPr lang="en-US" dirty="0"/>
          </a:p>
        </p:txBody>
      </p:sp>
      <p:pic>
        <p:nvPicPr>
          <p:cNvPr id="3" name="Picture 9">
            <a:extLst>
              <a:ext uri="{FF2B5EF4-FFF2-40B4-BE49-F238E27FC236}">
                <a16:creationId xmlns:a16="http://schemas.microsoft.com/office/drawing/2014/main" id="{61F26C94-D086-3AC0-86A5-21B73184A406}"/>
              </a:ext>
            </a:extLst>
          </p:cNvPr>
          <p:cNvPicPr>
            <a:picLocks noChangeAspect="1"/>
          </p:cNvPicPr>
          <p:nvPr/>
        </p:nvPicPr>
        <p:blipFill>
          <a:blip r:embed="rId6"/>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1769464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B456-6433-9456-D3EF-95F4022BED88}"/>
              </a:ext>
            </a:extLst>
          </p:cNvPr>
          <p:cNvSpPr>
            <a:spLocks noGrp="1"/>
          </p:cNvSpPr>
          <p:nvPr>
            <p:ph type="title"/>
          </p:nvPr>
        </p:nvSpPr>
        <p:spPr/>
        <p:txBody>
          <a:bodyPr/>
          <a:lstStyle/>
          <a:p>
            <a:r>
              <a:rPr lang="en-GB" dirty="0">
                <a:latin typeface="Calibri"/>
                <a:ea typeface="Ebrima"/>
                <a:cs typeface="Ebrima"/>
              </a:rPr>
              <a:t>Formal Bidding: Sealed Bids</a:t>
            </a:r>
            <a:endParaRPr lang="en-GB" dirty="0"/>
          </a:p>
        </p:txBody>
      </p:sp>
      <p:sp>
        <p:nvSpPr>
          <p:cNvPr id="3" name="Content Placeholder 2">
            <a:extLst>
              <a:ext uri="{FF2B5EF4-FFF2-40B4-BE49-F238E27FC236}">
                <a16:creationId xmlns:a16="http://schemas.microsoft.com/office/drawing/2014/main" id="{DFA94281-3321-83EF-7208-687D617F2471}"/>
              </a:ext>
            </a:extLst>
          </p:cNvPr>
          <p:cNvSpPr>
            <a:spLocks noGrp="1"/>
          </p:cNvSpPr>
          <p:nvPr>
            <p:ph idx="1"/>
          </p:nvPr>
        </p:nvSpPr>
        <p:spPr>
          <a:xfrm>
            <a:off x="457200" y="1271037"/>
            <a:ext cx="8229600" cy="5003056"/>
          </a:xfrm>
        </p:spPr>
        <p:txBody>
          <a:bodyPr/>
          <a:lstStyle/>
          <a:p>
            <a:r>
              <a:rPr lang="en-US" sz="1300" dirty="0">
                <a:latin typeface="Calibri"/>
                <a:ea typeface="Ebrima"/>
                <a:cs typeface="Calibri"/>
                <a:hlinkClick r:id="rId3"/>
              </a:rPr>
              <a:t>2 CFR 200.320</a:t>
            </a:r>
            <a:r>
              <a:rPr lang="en-US" sz="1300" dirty="0">
                <a:latin typeface="Calibri"/>
                <a:ea typeface="Ebrima"/>
                <a:cs typeface="Calibri"/>
              </a:rPr>
              <a:t> lists two types of formal, competitive bidding: sealed bids and proposal bidding.  Either option is allowable.</a:t>
            </a:r>
            <a:endParaRPr lang="en-US" sz="1300"/>
          </a:p>
          <a:p>
            <a:r>
              <a:rPr lang="en-US" sz="1300" dirty="0">
                <a:latin typeface="Calibri"/>
                <a:ea typeface="Ebrima"/>
                <a:cs typeface="Calibri"/>
              </a:rPr>
              <a:t>Sealed Bids</a:t>
            </a:r>
            <a:endParaRPr lang="en-US" sz="1300"/>
          </a:p>
          <a:p>
            <a:pPr lvl="1"/>
            <a:r>
              <a:rPr lang="en-US" sz="1300" dirty="0">
                <a:latin typeface="Calibri"/>
                <a:ea typeface="Ebrima"/>
                <a:cs typeface="Calibri"/>
              </a:rPr>
              <a:t>The contract is awarded to the responsible bidder whose bid, conforming with all the material terms and conditions of the Invitation for Bids, is the lowest in price.</a:t>
            </a:r>
            <a:endParaRPr lang="en-US" sz="1300"/>
          </a:p>
          <a:p>
            <a:pPr lvl="1"/>
            <a:r>
              <a:rPr lang="en-US" sz="1300" dirty="0">
                <a:latin typeface="Calibri"/>
                <a:ea typeface="Ebrima"/>
                <a:cs typeface="Calibri"/>
              </a:rPr>
              <a:t>Is the preferred method for procuring construction.</a:t>
            </a:r>
            <a:endParaRPr lang="en-US" sz="1300">
              <a:cs typeface="Calibri"/>
            </a:endParaRPr>
          </a:p>
          <a:p>
            <a:pPr lvl="1"/>
            <a:r>
              <a:rPr lang="en-US" sz="1300" dirty="0">
                <a:latin typeface="Calibri"/>
                <a:ea typeface="Ebrima"/>
                <a:cs typeface="Calibri"/>
              </a:rPr>
              <a:t>How it may look:</a:t>
            </a:r>
          </a:p>
          <a:p>
            <a:pPr lvl="2"/>
            <a:r>
              <a:rPr lang="en-US" sz="1300" dirty="0">
                <a:latin typeface="Calibri"/>
                <a:ea typeface="Ebrima"/>
                <a:cs typeface="Calibri"/>
              </a:rPr>
              <a:t>The entity creates an Invitation to Bid that defines the items or services being requested and provides </a:t>
            </a:r>
            <a:r>
              <a:rPr lang="en-US" sz="1300">
                <a:latin typeface="Calibri"/>
                <a:ea typeface="Ebrima"/>
                <a:cs typeface="Calibri"/>
              </a:rPr>
              <a:t>any specifications and pertinent attachments, such as blueprints.  This Invitation should include everything you are requesting, including bond, insurance, prevailing wage, etc requirements.</a:t>
            </a:r>
          </a:p>
          <a:p>
            <a:pPr lvl="2"/>
            <a:r>
              <a:rPr lang="en-US" sz="1300" dirty="0">
                <a:latin typeface="Calibri"/>
                <a:ea typeface="Ebrima"/>
                <a:cs typeface="Calibri"/>
              </a:rPr>
              <a:t>The entity advertises or solicits responses to the Invitation to Bid.  If a contractor is interested, they can pick up the packet from the entity's office or download from online.</a:t>
            </a:r>
          </a:p>
          <a:p>
            <a:pPr lvl="2"/>
            <a:r>
              <a:rPr lang="en-US" sz="1300" dirty="0">
                <a:latin typeface="Calibri"/>
                <a:ea typeface="Ebrima"/>
                <a:cs typeface="Calibri"/>
              </a:rPr>
              <a:t>The entity provides adequate time for contractors to respond.  The State encourages a 30-day response window.</a:t>
            </a:r>
          </a:p>
          <a:p>
            <a:pPr lvl="2"/>
            <a:r>
              <a:rPr lang="en-US" sz="1300" dirty="0">
                <a:latin typeface="Calibri"/>
                <a:ea typeface="Ebrima"/>
                <a:cs typeface="Calibri"/>
              </a:rPr>
              <a:t>Contractors return their bids in a sealed envelope that the agency time and date stamps upon arrival.</a:t>
            </a:r>
          </a:p>
          <a:p>
            <a:pPr lvl="2"/>
            <a:r>
              <a:rPr lang="en-US" sz="1300">
                <a:latin typeface="Calibri"/>
                <a:ea typeface="Ebrima"/>
                <a:cs typeface="Calibri"/>
              </a:rPr>
              <a:t>Bids are opened at a</a:t>
            </a:r>
            <a:r>
              <a:rPr lang="en-US" sz="1300" dirty="0">
                <a:latin typeface="Calibri"/>
                <a:ea typeface="Ebrima"/>
                <a:cs typeface="Calibri"/>
              </a:rPr>
              <a:t> time and place as described in the Invitation for Bids.  Contractors usually </a:t>
            </a:r>
            <a:r>
              <a:rPr lang="en-US" sz="1300">
                <a:latin typeface="Calibri"/>
                <a:ea typeface="Ebrima"/>
                <a:cs typeface="Calibri"/>
              </a:rPr>
              <a:t>will choose to be present for the opening.</a:t>
            </a:r>
          </a:p>
          <a:p>
            <a:pPr lvl="2"/>
            <a:r>
              <a:rPr lang="en-US" sz="1300" dirty="0">
                <a:latin typeface="Calibri"/>
                <a:ea typeface="Ebrima"/>
                <a:cs typeface="Calibri"/>
              </a:rPr>
              <a:t>An award is made in writing to the lowest responsive and responsible bidder. </a:t>
            </a:r>
          </a:p>
          <a:p>
            <a:pPr lvl="2"/>
            <a:r>
              <a:rPr lang="en-US" sz="1300" dirty="0">
                <a:latin typeface="Calibri"/>
                <a:ea typeface="Ebrima"/>
                <a:cs typeface="Calibri"/>
              </a:rPr>
              <a:t>Any or all bids may be rejected if there is a sound documented reason.</a:t>
            </a:r>
            <a:endParaRPr lang="en-US" sz="1300" dirty="0"/>
          </a:p>
          <a:p>
            <a:pPr lvl="2"/>
            <a:endParaRPr lang="en-US" sz="1200" dirty="0">
              <a:latin typeface="Calibri"/>
              <a:ea typeface="Ebrima"/>
              <a:cs typeface="Calibri"/>
            </a:endParaRPr>
          </a:p>
          <a:p>
            <a:pPr lvl="2"/>
            <a:endParaRPr lang="en-US" sz="1200" dirty="0">
              <a:latin typeface="Calibri"/>
              <a:ea typeface="Ebrima"/>
              <a:cs typeface="Calibri"/>
            </a:endParaRPr>
          </a:p>
          <a:p>
            <a:pPr lvl="2"/>
            <a:endParaRPr lang="en-US" sz="1200" dirty="0">
              <a:latin typeface="Calibri"/>
              <a:ea typeface="Ebrima"/>
              <a:cs typeface="Calibri"/>
            </a:endParaRPr>
          </a:p>
          <a:p>
            <a:pPr lvl="1"/>
            <a:endParaRPr lang="en-US">
              <a:latin typeface="Calibri"/>
              <a:ea typeface="Ebrima"/>
              <a:cs typeface="Calibri"/>
            </a:endParaRPr>
          </a:p>
        </p:txBody>
      </p:sp>
      <p:sp>
        <p:nvSpPr>
          <p:cNvPr id="4" name="Slide Number Placeholder 3">
            <a:extLst>
              <a:ext uri="{FF2B5EF4-FFF2-40B4-BE49-F238E27FC236}">
                <a16:creationId xmlns:a16="http://schemas.microsoft.com/office/drawing/2014/main" id="{7EB3B141-799D-2324-3F25-0A93DCA0E32D}"/>
              </a:ext>
            </a:extLst>
          </p:cNvPr>
          <p:cNvSpPr>
            <a:spLocks noGrp="1"/>
          </p:cNvSpPr>
          <p:nvPr>
            <p:ph type="sldNum" sz="quarter" idx="11"/>
          </p:nvPr>
        </p:nvSpPr>
        <p:spPr/>
        <p:txBody>
          <a:bodyPr/>
          <a:lstStyle/>
          <a:p>
            <a:pPr>
              <a:defRPr/>
            </a:pPr>
            <a:fld id="{BCF21690-B1E2-42E3-BE87-79349418BA48}" type="slidenum">
              <a:rPr lang="en-US"/>
              <a:pPr>
                <a:defRPr/>
              </a:pPr>
              <a:t>16</a:t>
            </a:fld>
            <a:endParaRPr lang="en-US" dirty="0"/>
          </a:p>
        </p:txBody>
      </p:sp>
      <p:pic>
        <p:nvPicPr>
          <p:cNvPr id="6" name="Picture 9">
            <a:extLst>
              <a:ext uri="{FF2B5EF4-FFF2-40B4-BE49-F238E27FC236}">
                <a16:creationId xmlns:a16="http://schemas.microsoft.com/office/drawing/2014/main" id="{D682BFE2-7D26-32D3-6575-FD33193B564D}"/>
              </a:ext>
            </a:extLst>
          </p:cNvPr>
          <p:cNvPicPr>
            <a:picLocks noChangeAspect="1"/>
          </p:cNvPicPr>
          <p:nvPr/>
        </p:nvPicPr>
        <p:blipFill>
          <a:blip r:embed="rId4"/>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2688190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B456-6433-9456-D3EF-95F4022BED88}"/>
              </a:ext>
            </a:extLst>
          </p:cNvPr>
          <p:cNvSpPr>
            <a:spLocks noGrp="1"/>
          </p:cNvSpPr>
          <p:nvPr>
            <p:ph type="title"/>
          </p:nvPr>
        </p:nvSpPr>
        <p:spPr/>
        <p:txBody>
          <a:bodyPr/>
          <a:lstStyle/>
          <a:p>
            <a:r>
              <a:rPr lang="en-GB" dirty="0">
                <a:latin typeface="Calibri"/>
                <a:ea typeface="Ebrima"/>
                <a:cs typeface="Ebrima"/>
              </a:rPr>
              <a:t>Formal Bidding: Proposals </a:t>
            </a:r>
            <a:endParaRPr lang="en-GB"/>
          </a:p>
        </p:txBody>
      </p:sp>
      <p:sp>
        <p:nvSpPr>
          <p:cNvPr id="3" name="Content Placeholder 2">
            <a:extLst>
              <a:ext uri="{FF2B5EF4-FFF2-40B4-BE49-F238E27FC236}">
                <a16:creationId xmlns:a16="http://schemas.microsoft.com/office/drawing/2014/main" id="{DFA94281-3321-83EF-7208-687D617F2471}"/>
              </a:ext>
            </a:extLst>
          </p:cNvPr>
          <p:cNvSpPr>
            <a:spLocks noGrp="1"/>
          </p:cNvSpPr>
          <p:nvPr>
            <p:ph idx="1"/>
          </p:nvPr>
        </p:nvSpPr>
        <p:spPr>
          <a:xfrm>
            <a:off x="457200" y="1280652"/>
            <a:ext cx="8229600" cy="4992994"/>
          </a:xfrm>
        </p:spPr>
        <p:txBody>
          <a:bodyPr/>
          <a:lstStyle/>
          <a:p>
            <a:r>
              <a:rPr lang="en-US" sz="1400">
                <a:latin typeface="Calibri"/>
                <a:ea typeface="Ebrima"/>
                <a:cs typeface="Calibri"/>
              </a:rPr>
              <a:t>Proposals</a:t>
            </a:r>
            <a:endParaRPr lang="en-US" sz="1400"/>
          </a:p>
          <a:p>
            <a:pPr lvl="1"/>
            <a:r>
              <a:rPr lang="en-US" sz="1400" dirty="0">
                <a:latin typeface="Calibri"/>
                <a:ea typeface="Ebrima"/>
                <a:cs typeface="Calibri"/>
              </a:rPr>
              <a:t>Is used for contracts that aren't conducive to sealed bids, namely when price isn't the sole factor.</a:t>
            </a:r>
            <a:endParaRPr lang="en-US" sz="1400">
              <a:cs typeface="Calibri"/>
            </a:endParaRPr>
          </a:p>
          <a:p>
            <a:pPr lvl="1"/>
            <a:r>
              <a:rPr lang="en-US" sz="1400" dirty="0">
                <a:latin typeface="Calibri"/>
                <a:ea typeface="Ebrima"/>
                <a:cs typeface="Calibri"/>
              </a:rPr>
              <a:t>How it may look:</a:t>
            </a:r>
          </a:p>
          <a:p>
            <a:pPr lvl="2"/>
            <a:r>
              <a:rPr lang="en-US" sz="1300" dirty="0">
                <a:latin typeface="Calibri"/>
                <a:ea typeface="Ebrima"/>
                <a:cs typeface="Calibri"/>
              </a:rPr>
              <a:t>The entity creates a Request for Proposals that defines the items or services being requested and provides all the evaluation factors and their relative importance.</a:t>
            </a:r>
          </a:p>
          <a:p>
            <a:pPr lvl="2"/>
            <a:r>
              <a:rPr lang="en-US" sz="1300" dirty="0">
                <a:latin typeface="Calibri"/>
                <a:ea typeface="Ebrima"/>
                <a:cs typeface="Calibri"/>
              </a:rPr>
              <a:t>The entity advertises or solicits responses to the Request for Proposals.  If a contractor/vendor is interested, they can pick up the packet from the entity's office or download from online.</a:t>
            </a:r>
          </a:p>
          <a:p>
            <a:pPr lvl="2"/>
            <a:r>
              <a:rPr lang="en-US" sz="1300">
                <a:latin typeface="Calibri"/>
                <a:ea typeface="Ebrima"/>
                <a:cs typeface="Calibri"/>
              </a:rPr>
              <a:t>The entity provides adequate time for responses.  Again, the State encourages a minimum response window of 30 days.</a:t>
            </a:r>
          </a:p>
          <a:p>
            <a:pPr lvl="2"/>
            <a:r>
              <a:rPr lang="en-US" sz="1300" dirty="0">
                <a:latin typeface="Calibri"/>
                <a:ea typeface="Ebrima"/>
                <a:cs typeface="Calibri"/>
              </a:rPr>
              <a:t>At the end of the response window, the entity evaluates and scores all submitted proposals.</a:t>
            </a:r>
          </a:p>
          <a:p>
            <a:pPr lvl="2"/>
            <a:r>
              <a:rPr lang="en-US" sz="1300" dirty="0">
                <a:latin typeface="Calibri"/>
                <a:ea typeface="Ebrima"/>
                <a:cs typeface="Calibri"/>
              </a:rPr>
              <a:t>The entity must have a written method for how the proposals will be evaluated.  Two examples are:</a:t>
            </a:r>
          </a:p>
          <a:p>
            <a:pPr lvl="3"/>
            <a:r>
              <a:rPr lang="en-US" sz="1300" dirty="0">
                <a:latin typeface="Calibri"/>
                <a:ea typeface="Ebrima"/>
                <a:cs typeface="Calibri"/>
              </a:rPr>
              <a:t>Establishing an evaluation committee to review, consider, and consistently score each responsive bid to ensure fair evaluation.  </a:t>
            </a:r>
          </a:p>
          <a:p>
            <a:pPr lvl="3"/>
            <a:r>
              <a:rPr lang="en-US" sz="1300" dirty="0">
                <a:latin typeface="Calibri"/>
                <a:ea typeface="Ebrima"/>
                <a:cs typeface="Calibri"/>
              </a:rPr>
              <a:t>Using an Evaluation Matrix to consistently evaluate/score each bid submitted for consideration.  See slide 18 for an example.  </a:t>
            </a:r>
          </a:p>
          <a:p>
            <a:pPr lvl="3"/>
            <a:r>
              <a:rPr lang="en-US" sz="1300" dirty="0">
                <a:latin typeface="Calibri"/>
                <a:ea typeface="Ebrima"/>
                <a:cs typeface="Calibri"/>
              </a:rPr>
              <a:t>Please note, each project will have different criteria, so the evaluation or matrix must relate to the requirements of each project. </a:t>
            </a:r>
            <a:endParaRPr lang="en-US" sz="1300">
              <a:cs typeface="Calibri"/>
            </a:endParaRPr>
          </a:p>
          <a:p>
            <a:pPr lvl="2"/>
            <a:r>
              <a:rPr lang="en-US" sz="1300" dirty="0">
                <a:latin typeface="Calibri"/>
                <a:ea typeface="Ebrima"/>
                <a:cs typeface="Calibri"/>
              </a:rPr>
              <a:t>The award goes to the proposal with the highest overall evaluation rating or score.</a:t>
            </a:r>
            <a:endParaRPr lang="en-US" sz="1300" dirty="0">
              <a:cs typeface="Calibri"/>
            </a:endParaRPr>
          </a:p>
          <a:p>
            <a:pPr lvl="2"/>
            <a:endParaRPr lang="en-US" sz="1200" dirty="0">
              <a:cs typeface="Calibri"/>
            </a:endParaRPr>
          </a:p>
          <a:p>
            <a:pPr lvl="2"/>
            <a:endParaRPr lang="en-US" sz="1200" dirty="0">
              <a:latin typeface="Calibri"/>
              <a:ea typeface="Ebrima"/>
              <a:cs typeface="Calibri"/>
            </a:endParaRPr>
          </a:p>
          <a:p>
            <a:pPr lvl="2"/>
            <a:endParaRPr lang="en-US" sz="1200" dirty="0">
              <a:latin typeface="Calibri"/>
              <a:ea typeface="Ebrima"/>
              <a:cs typeface="Calibri"/>
            </a:endParaRPr>
          </a:p>
          <a:p>
            <a:pPr lvl="1"/>
            <a:endParaRPr lang="en-US" sz="1200" dirty="0">
              <a:latin typeface="Calibri"/>
              <a:ea typeface="Ebrima"/>
              <a:cs typeface="Calibri"/>
            </a:endParaRPr>
          </a:p>
        </p:txBody>
      </p:sp>
      <p:sp>
        <p:nvSpPr>
          <p:cNvPr id="4" name="Slide Number Placeholder 3">
            <a:extLst>
              <a:ext uri="{FF2B5EF4-FFF2-40B4-BE49-F238E27FC236}">
                <a16:creationId xmlns:a16="http://schemas.microsoft.com/office/drawing/2014/main" id="{7EB3B141-799D-2324-3F25-0A93DCA0E32D}"/>
              </a:ext>
            </a:extLst>
          </p:cNvPr>
          <p:cNvSpPr>
            <a:spLocks noGrp="1"/>
          </p:cNvSpPr>
          <p:nvPr>
            <p:ph type="sldNum" sz="quarter" idx="11"/>
          </p:nvPr>
        </p:nvSpPr>
        <p:spPr/>
        <p:txBody>
          <a:bodyPr/>
          <a:lstStyle/>
          <a:p>
            <a:pPr>
              <a:defRPr/>
            </a:pPr>
            <a:fld id="{BCF21690-B1E2-42E3-BE87-79349418BA48}" type="slidenum">
              <a:rPr lang="en-US"/>
              <a:pPr>
                <a:defRPr/>
              </a:pPr>
              <a:t>17</a:t>
            </a:fld>
            <a:endParaRPr lang="en-US" dirty="0"/>
          </a:p>
        </p:txBody>
      </p:sp>
      <p:pic>
        <p:nvPicPr>
          <p:cNvPr id="6" name="Picture 9">
            <a:extLst>
              <a:ext uri="{FF2B5EF4-FFF2-40B4-BE49-F238E27FC236}">
                <a16:creationId xmlns:a16="http://schemas.microsoft.com/office/drawing/2014/main" id="{8A333439-DA73-8039-ABCE-53256FD14672}"/>
              </a:ext>
            </a:extLst>
          </p:cNvPr>
          <p:cNvPicPr>
            <a:picLocks noChangeAspect="1"/>
          </p:cNvPicPr>
          <p:nvPr/>
        </p:nvPicPr>
        <p:blipFill>
          <a:blip r:embed="rId3"/>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264428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C6886-3179-3834-02B3-5F840F0CAB3E}"/>
              </a:ext>
            </a:extLst>
          </p:cNvPr>
          <p:cNvSpPr>
            <a:spLocks noGrp="1"/>
          </p:cNvSpPr>
          <p:nvPr>
            <p:ph type="title"/>
          </p:nvPr>
        </p:nvSpPr>
        <p:spPr/>
        <p:txBody>
          <a:bodyPr/>
          <a:lstStyle/>
          <a:p>
            <a:r>
              <a:rPr lang="en-US" dirty="0">
                <a:latin typeface="Calibri"/>
                <a:ea typeface="Ebrima"/>
                <a:cs typeface="Ebrima"/>
              </a:rPr>
              <a:t>Example of a Bid Evaluation Matrix</a:t>
            </a:r>
            <a:endParaRPr lang="en-US" dirty="0"/>
          </a:p>
        </p:txBody>
      </p:sp>
      <p:pic>
        <p:nvPicPr>
          <p:cNvPr id="5" name="Picture 5">
            <a:extLst>
              <a:ext uri="{FF2B5EF4-FFF2-40B4-BE49-F238E27FC236}">
                <a16:creationId xmlns:a16="http://schemas.microsoft.com/office/drawing/2014/main" id="{8F49A18C-17F8-BECC-DF0F-D98B344AFBDA}"/>
              </a:ext>
            </a:extLst>
          </p:cNvPr>
          <p:cNvPicPr>
            <a:picLocks noGrp="1" noChangeAspect="1"/>
          </p:cNvPicPr>
          <p:nvPr>
            <p:ph idx="1"/>
          </p:nvPr>
        </p:nvPicPr>
        <p:blipFill>
          <a:blip r:embed="rId3"/>
          <a:stretch>
            <a:fillRect/>
          </a:stretch>
        </p:blipFill>
        <p:spPr>
          <a:xfrm>
            <a:off x="489972" y="1318715"/>
            <a:ext cx="7882571" cy="4978045"/>
          </a:xfrm>
        </p:spPr>
      </p:pic>
      <p:sp>
        <p:nvSpPr>
          <p:cNvPr id="4" name="Slide Number Placeholder 3">
            <a:extLst>
              <a:ext uri="{FF2B5EF4-FFF2-40B4-BE49-F238E27FC236}">
                <a16:creationId xmlns:a16="http://schemas.microsoft.com/office/drawing/2014/main" id="{B31D2F7E-D602-DAC0-160E-B6E1FAE3A347}"/>
              </a:ext>
            </a:extLst>
          </p:cNvPr>
          <p:cNvSpPr>
            <a:spLocks noGrp="1"/>
          </p:cNvSpPr>
          <p:nvPr>
            <p:ph type="sldNum" sz="quarter" idx="11"/>
          </p:nvPr>
        </p:nvSpPr>
        <p:spPr/>
        <p:txBody>
          <a:bodyPr/>
          <a:lstStyle/>
          <a:p>
            <a:pPr>
              <a:defRPr/>
            </a:pPr>
            <a:fld id="{BCF21690-B1E2-42E3-BE87-79349418BA48}" type="slidenum">
              <a:rPr lang="en-US"/>
              <a:pPr>
                <a:defRPr/>
              </a:pPr>
              <a:t>18</a:t>
            </a:fld>
            <a:endParaRPr lang="en-US" dirty="0"/>
          </a:p>
        </p:txBody>
      </p:sp>
      <p:pic>
        <p:nvPicPr>
          <p:cNvPr id="6" name="Picture 9">
            <a:extLst>
              <a:ext uri="{FF2B5EF4-FFF2-40B4-BE49-F238E27FC236}">
                <a16:creationId xmlns:a16="http://schemas.microsoft.com/office/drawing/2014/main" id="{A7770F4D-3EBC-AD12-0394-E07ACED15A19}"/>
              </a:ext>
            </a:extLst>
          </p:cNvPr>
          <p:cNvPicPr>
            <a:picLocks noChangeAspect="1"/>
          </p:cNvPicPr>
          <p:nvPr/>
        </p:nvPicPr>
        <p:blipFill>
          <a:blip r:embed="rId4"/>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535087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latin typeface="Calibri"/>
                <a:ea typeface="Ebrima"/>
                <a:cs typeface="Ebrima"/>
              </a:rPr>
              <a:t>Debarred Companies</a:t>
            </a:r>
            <a:endParaRPr lang="en-US" altLang="en-US" sz="4400" dirty="0"/>
          </a:p>
        </p:txBody>
      </p:sp>
      <p:sp>
        <p:nvSpPr>
          <p:cNvPr id="4099" name="Content Placeholder 2"/>
          <p:cNvSpPr>
            <a:spLocks noGrp="1"/>
          </p:cNvSpPr>
          <p:nvPr>
            <p:ph idx="1"/>
          </p:nvPr>
        </p:nvSpPr>
        <p:spPr/>
        <p:txBody>
          <a:bodyPr/>
          <a:lstStyle/>
          <a:p>
            <a:pPr>
              <a:spcAft>
                <a:spcPct val="0"/>
              </a:spcAft>
            </a:pPr>
            <a:r>
              <a:rPr lang="en-US" altLang="en-US" sz="2000" dirty="0">
                <a:latin typeface="Calibri"/>
                <a:ea typeface="Ebrima"/>
                <a:cs typeface="Ebrima"/>
              </a:rPr>
              <a:t>Disqualified or debarred companies cannot be contractors or </a:t>
            </a:r>
            <a:r>
              <a:rPr lang="en-US" altLang="en-US" sz="2000">
                <a:latin typeface="Calibri"/>
                <a:ea typeface="Ebrima"/>
                <a:cs typeface="Ebrima"/>
              </a:rPr>
              <a:t>subcontractors on any SLFRF projects.</a:t>
            </a:r>
            <a:endParaRPr lang="en-US" altLang="en-US" sz="2000" dirty="0"/>
          </a:p>
          <a:p>
            <a:pPr lvl="1">
              <a:spcAft>
                <a:spcPct val="0"/>
              </a:spcAft>
            </a:pPr>
            <a:r>
              <a:rPr lang="en-US" altLang="en-US" sz="1800" dirty="0">
                <a:latin typeface="Calibri"/>
                <a:ea typeface="Ebrima"/>
                <a:cs typeface="Ebrima"/>
              </a:rPr>
              <a:t>Nevada law - </a:t>
            </a:r>
            <a:r>
              <a:rPr lang="en-US" sz="1800" dirty="0">
                <a:latin typeface="Calibri"/>
                <a:ea typeface="Ebrima"/>
                <a:cs typeface="Calibri"/>
                <a:hlinkClick r:id="rId3"/>
              </a:rPr>
              <a:t>NRS 338.017</a:t>
            </a:r>
            <a:endParaRPr lang="en-US" sz="1800" dirty="0">
              <a:cs typeface="Calibri"/>
            </a:endParaRPr>
          </a:p>
          <a:p>
            <a:pPr lvl="1">
              <a:spcAft>
                <a:spcPct val="0"/>
              </a:spcAft>
            </a:pPr>
            <a:r>
              <a:rPr lang="en-US" sz="1800" dirty="0">
                <a:latin typeface="Calibri"/>
                <a:ea typeface="Ebrima"/>
                <a:cs typeface="Calibri"/>
              </a:rPr>
              <a:t>Federal law - </a:t>
            </a:r>
            <a:r>
              <a:rPr lang="en-US" sz="1800" dirty="0">
                <a:latin typeface="Calibri"/>
                <a:ea typeface="Ebrima"/>
                <a:cs typeface="Calibri"/>
                <a:hlinkClick r:id="rId4"/>
              </a:rPr>
              <a:t>48 C.F.R. §§ 9.400</a:t>
            </a:r>
            <a:r>
              <a:rPr lang="en-US" sz="1800" dirty="0">
                <a:latin typeface="Calibri"/>
                <a:ea typeface="Ebrima"/>
                <a:cs typeface="Calibri"/>
              </a:rPr>
              <a:t> </a:t>
            </a:r>
          </a:p>
          <a:p>
            <a:pPr>
              <a:spcAft>
                <a:spcPct val="0"/>
              </a:spcAft>
            </a:pPr>
            <a:r>
              <a:rPr lang="en-US" altLang="en-US" sz="2000" dirty="0">
                <a:latin typeface="Calibri"/>
                <a:ea typeface="Ebrima"/>
                <a:cs typeface="Ebrima"/>
              </a:rPr>
              <a:t>Verify the status of companies at BOTH of the below locations:</a:t>
            </a:r>
            <a:endParaRPr lang="en-US" altLang="en-US" sz="2000" dirty="0"/>
          </a:p>
          <a:p>
            <a:pPr lvl="1">
              <a:spcAft>
                <a:spcPct val="0"/>
              </a:spcAft>
              <a:buFont typeface="Courier New" pitchFamily="2" charset="2"/>
            </a:pPr>
            <a:r>
              <a:rPr lang="en-US" altLang="en-US" sz="1800" dirty="0">
                <a:latin typeface="Calibri"/>
                <a:ea typeface="Ebrima"/>
                <a:cs typeface="Ebrima"/>
              </a:rPr>
              <a:t>Nevada - </a:t>
            </a:r>
            <a:r>
              <a:rPr lang="en-US" sz="1800" dirty="0">
                <a:latin typeface="Calibri"/>
                <a:ea typeface="Ebrima"/>
                <a:cs typeface="Ebrima"/>
                <a:hlinkClick r:id="rId5"/>
              </a:rPr>
              <a:t>List of Disqualified Contractors</a:t>
            </a:r>
            <a:r>
              <a:rPr lang="en-US" sz="1800" dirty="0">
                <a:latin typeface="Calibri"/>
                <a:ea typeface="Ebrima"/>
                <a:cs typeface="Ebrima"/>
              </a:rPr>
              <a:t> </a:t>
            </a:r>
            <a:endParaRPr lang="en-US" sz="1800" dirty="0">
              <a:latin typeface="Calibri"/>
              <a:ea typeface="Ebrima"/>
              <a:cs typeface="Calibri"/>
            </a:endParaRPr>
          </a:p>
          <a:p>
            <a:pPr lvl="1">
              <a:spcAft>
                <a:spcPct val="0"/>
              </a:spcAft>
              <a:buFont typeface="Courier New" pitchFamily="2" charset="2"/>
            </a:pPr>
            <a:r>
              <a:rPr lang="en-US" sz="1800" dirty="0">
                <a:latin typeface="Calibri"/>
                <a:ea typeface="Ebrima"/>
                <a:cs typeface="Ebrima"/>
              </a:rPr>
              <a:t>Federal – </a:t>
            </a:r>
            <a:r>
              <a:rPr lang="en-US" sz="1800" dirty="0">
                <a:latin typeface="Calibri"/>
                <a:ea typeface="Ebrima"/>
                <a:cs typeface="Ebrima"/>
                <a:hlinkClick r:id="rId6"/>
              </a:rPr>
              <a:t>sam.gov</a:t>
            </a:r>
            <a:r>
              <a:rPr lang="en-US" sz="1800" dirty="0">
                <a:latin typeface="Calibri"/>
                <a:ea typeface="Ebrima"/>
                <a:cs typeface="Ebrima"/>
              </a:rPr>
              <a:t> </a:t>
            </a:r>
            <a:endParaRPr lang="en-US" sz="1800" dirty="0">
              <a:latin typeface="Calibri"/>
              <a:ea typeface="Ebrima"/>
              <a:cs typeface="Calibri"/>
            </a:endParaRPr>
          </a:p>
          <a:p>
            <a:pPr lvl="2">
              <a:spcAft>
                <a:spcPct val="0"/>
              </a:spcAft>
            </a:pPr>
            <a:r>
              <a:rPr lang="en-US" sz="1600" dirty="0">
                <a:latin typeface="Calibri"/>
                <a:ea typeface="Ebrima"/>
                <a:cs typeface="Ebrima"/>
              </a:rPr>
              <a:t>You or your company must register with sam.gov to access the search.</a:t>
            </a:r>
            <a:endParaRPr lang="en-US" sz="1600" dirty="0"/>
          </a:p>
          <a:p>
            <a:pPr lvl="2">
              <a:spcAft>
                <a:spcPct val="0"/>
              </a:spcAft>
            </a:pPr>
            <a:r>
              <a:rPr lang="en-US" sz="1600" dirty="0">
                <a:latin typeface="Calibri"/>
                <a:ea typeface="Ebrima"/>
                <a:cs typeface="Ebrima"/>
              </a:rPr>
              <a:t>Helpful instructions are available from the Department of Labor </a:t>
            </a:r>
            <a:r>
              <a:rPr lang="en-US" sz="1600" dirty="0">
                <a:latin typeface="Calibri"/>
                <a:ea typeface="Ebrima"/>
                <a:cs typeface="Ebrima"/>
                <a:hlinkClick r:id="rId7"/>
              </a:rPr>
              <a:t>here.</a:t>
            </a:r>
            <a:endParaRPr lang="en-US" sz="1600" dirty="0">
              <a:latin typeface="Calibri"/>
              <a:ea typeface="Ebrima"/>
              <a:cs typeface="Ebrima"/>
            </a:endParaRPr>
          </a:p>
          <a:p>
            <a:pPr lvl="1">
              <a:spcAft>
                <a:spcPct val="0"/>
              </a:spcAft>
            </a:pPr>
            <a:endParaRPr lang="en-US" altLang="en-US" dirty="0"/>
          </a:p>
        </p:txBody>
      </p:sp>
      <p:sp>
        <p:nvSpPr>
          <p:cNvPr id="4" name="Slide Number Placeholder 3"/>
          <p:cNvSpPr>
            <a:spLocks noGrp="1"/>
          </p:cNvSpPr>
          <p:nvPr>
            <p:ph type="sldNum" sz="quarter" idx="11"/>
          </p:nvPr>
        </p:nvSpPr>
        <p:spPr/>
        <p:txBody>
          <a:bodyPr/>
          <a:lstStyle/>
          <a:p>
            <a:pPr>
              <a:defRPr/>
            </a:pPr>
            <a:fld id="{D6F16B83-E1E8-41F5-84E0-16DEAD5544E8}" type="slidenum">
              <a:rPr lang="en-US" smtClean="0"/>
              <a:pPr>
                <a:defRPr/>
              </a:pPr>
              <a:t>19</a:t>
            </a:fld>
            <a:endParaRPr lang="en-US" dirty="0"/>
          </a:p>
        </p:txBody>
      </p:sp>
      <p:pic>
        <p:nvPicPr>
          <p:cNvPr id="3" name="Picture 9">
            <a:extLst>
              <a:ext uri="{FF2B5EF4-FFF2-40B4-BE49-F238E27FC236}">
                <a16:creationId xmlns:a16="http://schemas.microsoft.com/office/drawing/2014/main" id="{C4811859-F301-4C61-215C-82479D8A9B9D}"/>
              </a:ext>
            </a:extLst>
          </p:cNvPr>
          <p:cNvPicPr>
            <a:picLocks noChangeAspect="1"/>
          </p:cNvPicPr>
          <p:nvPr/>
        </p:nvPicPr>
        <p:blipFill>
          <a:blip r:embed="rId8"/>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174839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4400" dirty="0">
                <a:latin typeface="Calibri"/>
                <a:ea typeface="Ebrima"/>
                <a:cs typeface="Ebrima"/>
              </a:rPr>
              <a:t>Overview</a:t>
            </a:r>
            <a:endParaRPr lang="en-US" altLang="en-US" sz="4400" dirty="0"/>
          </a:p>
        </p:txBody>
      </p:sp>
      <p:sp>
        <p:nvSpPr>
          <p:cNvPr id="4099" name="Content Placeholder 2"/>
          <p:cNvSpPr>
            <a:spLocks noGrp="1"/>
          </p:cNvSpPr>
          <p:nvPr>
            <p:ph idx="1"/>
          </p:nvPr>
        </p:nvSpPr>
        <p:spPr>
          <a:xfrm>
            <a:off x="457200" y="1417638"/>
            <a:ext cx="8329783" cy="4525963"/>
          </a:xfrm>
        </p:spPr>
        <p:txBody>
          <a:bodyPr numCol="2"/>
          <a:lstStyle/>
          <a:p>
            <a:pPr>
              <a:spcAft>
                <a:spcPct val="0"/>
              </a:spcAft>
            </a:pPr>
            <a:r>
              <a:rPr lang="en-US" altLang="en-US" dirty="0">
                <a:latin typeface="Calibri"/>
                <a:ea typeface="Ebrima"/>
                <a:cs typeface="Ebrima"/>
              </a:rPr>
              <a:t>Period of Performance</a:t>
            </a:r>
          </a:p>
          <a:p>
            <a:pPr>
              <a:spcAft>
                <a:spcPct val="0"/>
              </a:spcAft>
            </a:pPr>
            <a:r>
              <a:rPr lang="en-US" altLang="en-US" dirty="0">
                <a:latin typeface="Calibri"/>
                <a:ea typeface="Ebrima"/>
                <a:cs typeface="Ebrima"/>
              </a:rPr>
              <a:t>Federal Guidance</a:t>
            </a:r>
            <a:endParaRPr lang="en-US" dirty="0">
              <a:latin typeface="Calibri"/>
              <a:ea typeface="Ebrima"/>
              <a:cs typeface="Ebrima"/>
            </a:endParaRPr>
          </a:p>
          <a:p>
            <a:pPr>
              <a:spcAft>
                <a:spcPct val="0"/>
              </a:spcAft>
            </a:pPr>
            <a:r>
              <a:rPr lang="en-US" altLang="en-US" dirty="0">
                <a:latin typeface="Calibri"/>
                <a:ea typeface="Ebrima"/>
                <a:cs typeface="Ebrima"/>
              </a:rPr>
              <a:t>Reporting Guidance </a:t>
            </a:r>
            <a:endParaRPr lang="en-US" altLang="en-US" dirty="0"/>
          </a:p>
          <a:p>
            <a:pPr>
              <a:spcAft>
                <a:spcPct val="0"/>
              </a:spcAft>
            </a:pPr>
            <a:r>
              <a:rPr lang="en-US" altLang="en-US" dirty="0"/>
              <a:t>Procurement</a:t>
            </a:r>
          </a:p>
          <a:p>
            <a:pPr lvl="1">
              <a:spcAft>
                <a:spcPct val="0"/>
              </a:spcAft>
            </a:pPr>
            <a:r>
              <a:rPr lang="en-US" altLang="en-US" dirty="0">
                <a:latin typeface="Calibri"/>
                <a:ea typeface="Ebrima"/>
                <a:cs typeface="Ebrima"/>
              </a:rPr>
              <a:t>Affirmative Steps</a:t>
            </a:r>
          </a:p>
          <a:p>
            <a:pPr lvl="1">
              <a:spcAft>
                <a:spcPct val="0"/>
              </a:spcAft>
            </a:pPr>
            <a:r>
              <a:rPr lang="en-US" altLang="en-US" dirty="0"/>
              <a:t>Procurement and CFR</a:t>
            </a:r>
          </a:p>
          <a:p>
            <a:pPr lvl="1">
              <a:spcAft>
                <a:spcPct val="0"/>
              </a:spcAft>
            </a:pPr>
            <a:r>
              <a:rPr lang="en-US" altLang="en-US" dirty="0">
                <a:latin typeface="Calibri"/>
                <a:ea typeface="Ebrima"/>
                <a:cs typeface="Ebrima"/>
              </a:rPr>
              <a:t>Bonds</a:t>
            </a:r>
          </a:p>
          <a:p>
            <a:pPr lvl="1">
              <a:spcAft>
                <a:spcPct val="0"/>
              </a:spcAft>
            </a:pPr>
            <a:r>
              <a:rPr lang="en-US" altLang="en-US" dirty="0"/>
              <a:t>Conflicts of Interest</a:t>
            </a:r>
          </a:p>
          <a:p>
            <a:pPr lvl="1">
              <a:spcAft>
                <a:spcPct val="0"/>
              </a:spcAft>
            </a:pPr>
            <a:r>
              <a:rPr lang="en-US" altLang="en-US" dirty="0">
                <a:latin typeface="Calibri"/>
                <a:ea typeface="Ebrima"/>
                <a:cs typeface="Ebrima"/>
              </a:rPr>
              <a:t>Competitive Bidding</a:t>
            </a:r>
            <a:endParaRPr lang="en-US" altLang="en-US" dirty="0"/>
          </a:p>
          <a:p>
            <a:pPr lvl="1">
              <a:spcAft>
                <a:spcPct val="0"/>
              </a:spcAft>
            </a:pPr>
            <a:endParaRPr lang="en-US" altLang="en-US" dirty="0"/>
          </a:p>
          <a:p>
            <a:pPr lvl="1">
              <a:spcAft>
                <a:spcPct val="0"/>
              </a:spcAft>
            </a:pPr>
            <a:endParaRPr lang="en-US" altLang="en-US" dirty="0">
              <a:latin typeface="Calibri"/>
              <a:ea typeface="Ebrima"/>
              <a:cs typeface="Ebrima"/>
            </a:endParaRPr>
          </a:p>
          <a:p>
            <a:pPr lvl="1">
              <a:spcAft>
                <a:spcPct val="0"/>
              </a:spcAft>
            </a:pPr>
            <a:endParaRPr lang="en-US" altLang="en-US" dirty="0">
              <a:latin typeface="Calibri"/>
              <a:ea typeface="Ebrima"/>
              <a:cs typeface="Ebrima"/>
            </a:endParaRPr>
          </a:p>
          <a:p>
            <a:pPr>
              <a:spcAft>
                <a:spcPct val="0"/>
              </a:spcAft>
            </a:pPr>
            <a:r>
              <a:rPr lang="en-US" altLang="en-US" dirty="0"/>
              <a:t>Best Practices</a:t>
            </a:r>
          </a:p>
          <a:p>
            <a:pPr>
              <a:spcAft>
                <a:spcPct val="0"/>
              </a:spcAft>
            </a:pPr>
            <a:r>
              <a:rPr lang="en-US" altLang="en-US" dirty="0">
                <a:latin typeface="Calibri"/>
                <a:ea typeface="Ebrima"/>
                <a:cs typeface="Ebrima"/>
              </a:rPr>
              <a:t>Prevailing Wage </a:t>
            </a:r>
            <a:endParaRPr lang="en-US" altLang="en-US" dirty="0"/>
          </a:p>
          <a:p>
            <a:pPr>
              <a:spcAft>
                <a:spcPct val="0"/>
              </a:spcAft>
            </a:pPr>
            <a:r>
              <a:rPr lang="en-US" altLang="en-US" dirty="0">
                <a:latin typeface="Calibri"/>
                <a:ea typeface="Ebrima"/>
                <a:cs typeface="Ebrima"/>
              </a:rPr>
              <a:t>Construction Timelines and Checklists</a:t>
            </a:r>
          </a:p>
          <a:p>
            <a:pPr>
              <a:spcAft>
                <a:spcPct val="0"/>
              </a:spcAft>
            </a:pPr>
            <a:r>
              <a:rPr lang="en-US" altLang="en-US" dirty="0"/>
              <a:t>Local Guidance </a:t>
            </a:r>
          </a:p>
          <a:p>
            <a:pPr>
              <a:spcAft>
                <a:spcPct val="0"/>
              </a:spcAft>
            </a:pPr>
            <a:r>
              <a:rPr lang="en-US" altLang="en-US" dirty="0"/>
              <a:t>References</a:t>
            </a:r>
          </a:p>
          <a:p>
            <a:pPr>
              <a:spcAft>
                <a:spcPct val="0"/>
              </a:spcAft>
            </a:pPr>
            <a:endParaRPr lang="en-US" altLang="en-US" dirty="0"/>
          </a:p>
          <a:p>
            <a:pPr>
              <a:spcAft>
                <a:spcPct val="0"/>
              </a:spcAft>
            </a:pPr>
            <a:endParaRPr lang="en-US" altLang="en-US" dirty="0"/>
          </a:p>
          <a:p>
            <a:pPr>
              <a:spcAft>
                <a:spcPct val="0"/>
              </a:spcAft>
            </a:pPr>
            <a:endParaRPr lang="en-US" altLang="en-US" dirty="0"/>
          </a:p>
          <a:p>
            <a:pPr lvl="1">
              <a:spcAft>
                <a:spcPct val="0"/>
              </a:spcAft>
            </a:pPr>
            <a:endParaRPr lang="en-US" altLang="en-US" dirty="0"/>
          </a:p>
          <a:p>
            <a:pPr>
              <a:spcAft>
                <a:spcPct val="0"/>
              </a:spcAft>
            </a:pPr>
            <a:endParaRPr lang="en-US" altLang="en-US" dirty="0"/>
          </a:p>
        </p:txBody>
      </p:sp>
      <p:sp>
        <p:nvSpPr>
          <p:cNvPr id="4" name="Slide Number Placeholder 3"/>
          <p:cNvSpPr>
            <a:spLocks noGrp="1"/>
          </p:cNvSpPr>
          <p:nvPr>
            <p:ph type="sldNum" sz="quarter" idx="11"/>
          </p:nvPr>
        </p:nvSpPr>
        <p:spPr/>
        <p:txBody>
          <a:bodyPr/>
          <a:lstStyle/>
          <a:p>
            <a:pPr>
              <a:defRPr/>
            </a:pPr>
            <a:fld id="{D6F16B83-E1E8-41F5-84E0-16DEAD5544E8}" type="slidenum">
              <a:rPr lang="en-US" smtClean="0"/>
              <a:pPr>
                <a:defRPr/>
              </a:pPr>
              <a:t>2</a:t>
            </a:fld>
            <a:endParaRPr lang="en-US" dirty="0"/>
          </a:p>
        </p:txBody>
      </p:sp>
      <p:pic>
        <p:nvPicPr>
          <p:cNvPr id="9" name="Picture 9">
            <a:extLst>
              <a:ext uri="{FF2B5EF4-FFF2-40B4-BE49-F238E27FC236}">
                <a16:creationId xmlns:a16="http://schemas.microsoft.com/office/drawing/2014/main" id="{04772ACB-1FD6-1EB2-E478-C2B9187BAC4C}"/>
              </a:ext>
            </a:extLst>
          </p:cNvPr>
          <p:cNvPicPr>
            <a:picLocks noChangeAspect="1"/>
          </p:cNvPicPr>
          <p:nvPr/>
        </p:nvPicPr>
        <p:blipFill>
          <a:blip r:embed="rId3"/>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2736864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2B42-B5F5-2562-A9CD-F31D7DCADA4D}"/>
              </a:ext>
            </a:extLst>
          </p:cNvPr>
          <p:cNvSpPr>
            <a:spLocks noGrp="1"/>
          </p:cNvSpPr>
          <p:nvPr>
            <p:ph type="title"/>
          </p:nvPr>
        </p:nvSpPr>
        <p:spPr/>
        <p:txBody>
          <a:bodyPr/>
          <a:lstStyle/>
          <a:p>
            <a:r>
              <a:rPr lang="en-US" dirty="0">
                <a:latin typeface="Calibri"/>
                <a:ea typeface="Ebrima"/>
                <a:cs typeface="Ebrima"/>
              </a:rPr>
              <a:t>Best Practices</a:t>
            </a:r>
            <a:endParaRPr lang="en-US" dirty="0">
              <a:highlight>
                <a:srgbClr val="FFFF00"/>
              </a:highlight>
              <a:latin typeface="Calibri"/>
              <a:ea typeface="Ebrima"/>
              <a:cs typeface="Ebrima"/>
            </a:endParaRPr>
          </a:p>
        </p:txBody>
      </p:sp>
      <p:sp>
        <p:nvSpPr>
          <p:cNvPr id="3" name="Content Placeholder 2">
            <a:extLst>
              <a:ext uri="{FF2B5EF4-FFF2-40B4-BE49-F238E27FC236}">
                <a16:creationId xmlns:a16="http://schemas.microsoft.com/office/drawing/2014/main" id="{C937A516-D8CD-95FA-01CF-A70226A51F73}"/>
              </a:ext>
            </a:extLst>
          </p:cNvPr>
          <p:cNvSpPr>
            <a:spLocks noGrp="1"/>
          </p:cNvSpPr>
          <p:nvPr>
            <p:ph idx="1"/>
          </p:nvPr>
        </p:nvSpPr>
        <p:spPr>
          <a:xfrm>
            <a:off x="457200" y="1417638"/>
            <a:ext cx="8229600" cy="4525963"/>
          </a:xfrm>
        </p:spPr>
        <p:txBody>
          <a:bodyPr/>
          <a:lstStyle/>
          <a:p>
            <a:r>
              <a:rPr lang="en-US" dirty="0">
                <a:latin typeface="Calibri"/>
                <a:ea typeface="Ebrima"/>
                <a:cs typeface="Ebrima"/>
              </a:rPr>
              <a:t>Treasury encourages recipients to ensure that capital expenditure projects use strong labor standards, including project labor agreements and community benefit agreements that offer wages at or above the prevailing rate and include local hire provisions (page 2 of the </a:t>
            </a:r>
            <a:r>
              <a:rPr lang="en-US" dirty="0">
                <a:latin typeface="Calibri"/>
                <a:ea typeface="Ebrima"/>
                <a:cs typeface="Ebrima"/>
                <a:hlinkClick r:id="rId3"/>
              </a:rPr>
              <a:t>Nevada ARPA Quick Reference Guide</a:t>
            </a:r>
            <a:r>
              <a:rPr lang="en-US" dirty="0">
                <a:latin typeface="Calibri"/>
                <a:ea typeface="Ebrima"/>
                <a:cs typeface="Ebrima"/>
              </a:rPr>
              <a:t>). </a:t>
            </a:r>
            <a:endParaRPr lang="en-US" dirty="0"/>
          </a:p>
          <a:p>
            <a:pPr marL="0" indent="0">
              <a:buNone/>
            </a:pPr>
            <a:endParaRPr lang="en-US" sz="800" dirty="0"/>
          </a:p>
          <a:p>
            <a:pPr lvl="1"/>
            <a:r>
              <a:rPr lang="en-US" dirty="0">
                <a:latin typeface="Calibri"/>
                <a:ea typeface="Ebrima"/>
                <a:cs typeface="Ebrima"/>
              </a:rPr>
              <a:t>This promotes effective and efficient delivery of high-quality projects.</a:t>
            </a:r>
          </a:p>
          <a:p>
            <a:pPr lvl="1"/>
            <a:r>
              <a:rPr lang="en-US" dirty="0">
                <a:latin typeface="Calibri"/>
                <a:ea typeface="Ebrima"/>
                <a:cs typeface="Ebrima"/>
              </a:rPr>
              <a:t>This supports economic recovery through strong employment opportunities for workers.</a:t>
            </a:r>
          </a:p>
        </p:txBody>
      </p:sp>
      <p:sp>
        <p:nvSpPr>
          <p:cNvPr id="4" name="Slide Number Placeholder 3">
            <a:extLst>
              <a:ext uri="{FF2B5EF4-FFF2-40B4-BE49-F238E27FC236}">
                <a16:creationId xmlns:a16="http://schemas.microsoft.com/office/drawing/2014/main" id="{E1278887-7EAD-B771-6FBB-016839F73A9E}"/>
              </a:ext>
            </a:extLst>
          </p:cNvPr>
          <p:cNvSpPr>
            <a:spLocks noGrp="1"/>
          </p:cNvSpPr>
          <p:nvPr>
            <p:ph type="sldNum" sz="quarter" idx="11"/>
          </p:nvPr>
        </p:nvSpPr>
        <p:spPr/>
        <p:txBody>
          <a:bodyPr/>
          <a:lstStyle/>
          <a:p>
            <a:pPr>
              <a:defRPr/>
            </a:pPr>
            <a:fld id="{BCF21690-B1E2-42E3-BE87-79349418BA48}" type="slidenum">
              <a:rPr lang="en-US" smtClean="0"/>
              <a:pPr>
                <a:defRPr/>
              </a:pPr>
              <a:t>20</a:t>
            </a:fld>
            <a:endParaRPr lang="en-US" dirty="0"/>
          </a:p>
        </p:txBody>
      </p:sp>
      <p:pic>
        <p:nvPicPr>
          <p:cNvPr id="6" name="Picture 9">
            <a:extLst>
              <a:ext uri="{FF2B5EF4-FFF2-40B4-BE49-F238E27FC236}">
                <a16:creationId xmlns:a16="http://schemas.microsoft.com/office/drawing/2014/main" id="{0CB7E0C4-14C8-07D8-38AC-A79792B4C9CD}"/>
              </a:ext>
            </a:extLst>
          </p:cNvPr>
          <p:cNvPicPr>
            <a:picLocks noChangeAspect="1"/>
          </p:cNvPicPr>
          <p:nvPr/>
        </p:nvPicPr>
        <p:blipFill>
          <a:blip r:embed="rId4"/>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210828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latin typeface="Calibri"/>
                <a:ea typeface="Ebrima"/>
                <a:cs typeface="Ebrima"/>
              </a:rPr>
              <a:t>Prevailing Wage – </a:t>
            </a:r>
            <a:r>
              <a:rPr lang="en-US" altLang="en-US" sz="3200" dirty="0">
                <a:latin typeface="Calibri"/>
                <a:ea typeface="Ebrima"/>
                <a:cs typeface="Ebrima"/>
              </a:rPr>
              <a:t>Projects Under $10M</a:t>
            </a:r>
            <a:endParaRPr lang="en-US" sz="3200" dirty="0"/>
          </a:p>
        </p:txBody>
      </p:sp>
      <p:sp>
        <p:nvSpPr>
          <p:cNvPr id="4099" name="Content Placeholder 2"/>
          <p:cNvSpPr>
            <a:spLocks noGrp="1"/>
          </p:cNvSpPr>
          <p:nvPr>
            <p:ph idx="1"/>
          </p:nvPr>
        </p:nvSpPr>
        <p:spPr/>
        <p:txBody>
          <a:bodyPr/>
          <a:lstStyle/>
          <a:p>
            <a:pPr>
              <a:spcAft>
                <a:spcPct val="0"/>
              </a:spcAft>
            </a:pPr>
            <a:r>
              <a:rPr lang="en-US" altLang="en-US" sz="1600" dirty="0">
                <a:latin typeface="Calibri"/>
                <a:ea typeface="Ebrima"/>
                <a:cs typeface="Ebrima"/>
              </a:rPr>
              <a:t>The State encourages paying prevailing wage whenever possible.</a:t>
            </a:r>
            <a:endParaRPr lang="en-US" altLang="en-US" sz="1600" dirty="0"/>
          </a:p>
          <a:p>
            <a:pPr>
              <a:spcAft>
                <a:spcPct val="0"/>
              </a:spcAft>
            </a:pPr>
            <a:r>
              <a:rPr lang="en-US" altLang="en-US" sz="1600" dirty="0">
                <a:latin typeface="Calibri"/>
                <a:ea typeface="Ebrima"/>
                <a:cs typeface="Ebrima"/>
              </a:rPr>
              <a:t>If a project uses any other federal funds other than SLFRF, federal prevailing wages (also </a:t>
            </a:r>
            <a:r>
              <a:rPr lang="en-US" altLang="en-US" sz="1600">
                <a:latin typeface="Calibri"/>
                <a:ea typeface="Ebrima"/>
                <a:cs typeface="Ebrima"/>
              </a:rPr>
              <a:t>known as Davis-Bacon) must be used.  See slide 22 for more information about Davis-Bacon.</a:t>
            </a:r>
          </a:p>
          <a:p>
            <a:pPr>
              <a:spcAft>
                <a:spcPct val="0"/>
              </a:spcAft>
            </a:pPr>
            <a:r>
              <a:rPr lang="en-US" altLang="en-US" sz="1600" dirty="0">
                <a:latin typeface="Calibri"/>
                <a:ea typeface="Ebrima"/>
                <a:cs typeface="Ebrima"/>
              </a:rPr>
              <a:t>Nevada's Labor Commissioner provides the wages for each position and location every federal fiscal year (October to September) (</a:t>
            </a:r>
            <a:r>
              <a:rPr lang="en-US" sz="1600" dirty="0">
                <a:latin typeface="Calibri"/>
                <a:ea typeface="Ebrima"/>
                <a:cs typeface="Calibri"/>
                <a:hlinkClick r:id="rId3"/>
              </a:rPr>
              <a:t>homepage)</a:t>
            </a:r>
            <a:endParaRPr lang="en-US" altLang="en-US" sz="1600" dirty="0">
              <a:latin typeface="Calibri"/>
              <a:ea typeface="Ebrima"/>
              <a:cs typeface="Ebrima"/>
              <a:hlinkClick r:id="rId3"/>
            </a:endParaRPr>
          </a:p>
          <a:p>
            <a:pPr lvl="1">
              <a:spcAft>
                <a:spcPct val="0"/>
              </a:spcAft>
            </a:pPr>
            <a:r>
              <a:rPr lang="en-US" altLang="en-US" sz="1400" dirty="0">
                <a:latin typeface="Calibri"/>
                <a:ea typeface="Ebrima"/>
                <a:cs typeface="Ebrima"/>
                <a:hlinkClick r:id="rId4"/>
              </a:rPr>
              <a:t>Clark County rates</a:t>
            </a:r>
            <a:endParaRPr lang="en-US" altLang="en-US" sz="1400" dirty="0">
              <a:latin typeface="Calibri"/>
              <a:ea typeface="Ebrima"/>
              <a:cs typeface="Ebrima"/>
            </a:endParaRPr>
          </a:p>
          <a:p>
            <a:pPr lvl="1">
              <a:spcAft>
                <a:spcPct val="0"/>
              </a:spcAft>
            </a:pPr>
            <a:r>
              <a:rPr lang="en-US" altLang="en-US" sz="1400" dirty="0">
                <a:latin typeface="Calibri"/>
                <a:ea typeface="Ebrima"/>
                <a:cs typeface="Ebrima"/>
                <a:hlinkClick r:id="rId5"/>
              </a:rPr>
              <a:t>Southern Nevada Rural Area rates</a:t>
            </a:r>
            <a:endParaRPr lang="en-US" altLang="en-US" sz="1400" dirty="0">
              <a:latin typeface="Calibri"/>
              <a:ea typeface="Ebrima"/>
              <a:cs typeface="Ebrima"/>
            </a:endParaRPr>
          </a:p>
          <a:p>
            <a:pPr lvl="2">
              <a:spcAft>
                <a:spcPct val="0"/>
              </a:spcAft>
            </a:pPr>
            <a:r>
              <a:rPr lang="en-US" altLang="en-US" sz="1200" dirty="0">
                <a:latin typeface="Calibri"/>
                <a:ea typeface="Ebrima"/>
                <a:cs typeface="Ebrima"/>
              </a:rPr>
              <a:t>Esmerelda, Nye, and Lincoln counties</a:t>
            </a:r>
            <a:endParaRPr lang="en-US" sz="1200" dirty="0"/>
          </a:p>
          <a:p>
            <a:pPr lvl="1">
              <a:spcAft>
                <a:spcPct val="0"/>
              </a:spcAft>
            </a:pPr>
            <a:r>
              <a:rPr lang="en-US" altLang="en-US" sz="1400" dirty="0">
                <a:latin typeface="Calibri"/>
                <a:ea typeface="Ebrima"/>
                <a:cs typeface="Ebrima"/>
                <a:hlinkClick r:id="rId6"/>
              </a:rPr>
              <a:t>Washoe County rates</a:t>
            </a:r>
            <a:endParaRPr lang="en-US" sz="1400" dirty="0">
              <a:latin typeface="Calibri"/>
              <a:ea typeface="Ebrima"/>
              <a:cs typeface="Calibri"/>
            </a:endParaRPr>
          </a:p>
          <a:p>
            <a:pPr lvl="1">
              <a:spcAft>
                <a:spcPct val="0"/>
              </a:spcAft>
            </a:pPr>
            <a:r>
              <a:rPr lang="en-US" altLang="en-US" sz="1400" dirty="0">
                <a:latin typeface="Calibri"/>
                <a:ea typeface="Ebrima"/>
                <a:cs typeface="Ebrima"/>
                <a:hlinkClick r:id="rId7"/>
              </a:rPr>
              <a:t>Northern Nevada Rural Area rates</a:t>
            </a:r>
            <a:endParaRPr lang="en-US" altLang="en-US" sz="1400" dirty="0">
              <a:latin typeface="Calibri"/>
              <a:ea typeface="Ebrima"/>
              <a:cs typeface="Ebrima"/>
            </a:endParaRPr>
          </a:p>
          <a:p>
            <a:pPr lvl="2">
              <a:spcAft>
                <a:spcPct val="0"/>
              </a:spcAft>
            </a:pPr>
            <a:r>
              <a:rPr lang="en-US" sz="1200" dirty="0">
                <a:latin typeface="Calibri"/>
                <a:ea typeface="Ebrima"/>
                <a:cs typeface="Calibri"/>
              </a:rPr>
              <a:t>Carson City, Churchill, Douglas, Elko, Eureka, Humboldt, Lander, Lyon, Mineral, Pershing, Storey and White Pine</a:t>
            </a:r>
            <a:endParaRPr lang="en-US" sz="1200" dirty="0"/>
          </a:p>
          <a:p>
            <a:pPr>
              <a:spcAft>
                <a:spcPct val="0"/>
              </a:spcAft>
            </a:pPr>
            <a:r>
              <a:rPr lang="en-US" altLang="en-US" sz="1600" dirty="0">
                <a:latin typeface="Calibri"/>
                <a:ea typeface="Ebrima"/>
                <a:cs typeface="Ebrima"/>
              </a:rPr>
              <a:t>Wages listed include both hourly wage and</a:t>
            </a:r>
            <a:r>
              <a:rPr lang="en-US" sz="1600" dirty="0">
                <a:latin typeface="Calibri"/>
                <a:ea typeface="Ebrima"/>
                <a:cs typeface="Calibri"/>
              </a:rPr>
              <a:t> fringe benefits (</a:t>
            </a:r>
            <a:r>
              <a:rPr lang="en-US" sz="1600" dirty="0">
                <a:latin typeface="Calibri"/>
                <a:ea typeface="Ebrima"/>
                <a:cs typeface="Calibri"/>
                <a:hlinkClick r:id="rId8"/>
              </a:rPr>
              <a:t>NRS 338.010 (25)</a:t>
            </a:r>
            <a:r>
              <a:rPr lang="en-US" sz="1600" dirty="0">
                <a:latin typeface="Calibri"/>
                <a:ea typeface="Ebrima"/>
                <a:cs typeface="Calibri"/>
              </a:rPr>
              <a:t>)</a:t>
            </a:r>
            <a:endParaRPr lang="en-US" altLang="en-US" sz="1600" dirty="0"/>
          </a:p>
          <a:p>
            <a:pPr lvl="1">
              <a:spcAft>
                <a:spcPct val="0"/>
              </a:spcAft>
            </a:pPr>
            <a:endParaRPr lang="en-US" altLang="en-US" sz="1600" dirty="0"/>
          </a:p>
          <a:p>
            <a:pPr>
              <a:spcAft>
                <a:spcPct val="0"/>
              </a:spcAft>
            </a:pPr>
            <a:endParaRPr lang="en-US" altLang="en-US" dirty="0"/>
          </a:p>
        </p:txBody>
      </p:sp>
      <p:sp>
        <p:nvSpPr>
          <p:cNvPr id="4" name="Slide Number Placeholder 3"/>
          <p:cNvSpPr>
            <a:spLocks noGrp="1"/>
          </p:cNvSpPr>
          <p:nvPr>
            <p:ph type="sldNum" sz="quarter" idx="11"/>
          </p:nvPr>
        </p:nvSpPr>
        <p:spPr/>
        <p:txBody>
          <a:bodyPr/>
          <a:lstStyle/>
          <a:p>
            <a:pPr>
              <a:defRPr/>
            </a:pPr>
            <a:fld id="{D6F16B83-E1E8-41F5-84E0-16DEAD5544E8}" type="slidenum">
              <a:rPr lang="en-US" smtClean="0"/>
              <a:pPr>
                <a:defRPr/>
              </a:pPr>
              <a:t>21</a:t>
            </a:fld>
            <a:endParaRPr lang="en-US" dirty="0"/>
          </a:p>
        </p:txBody>
      </p:sp>
      <p:pic>
        <p:nvPicPr>
          <p:cNvPr id="3" name="Picture 9">
            <a:extLst>
              <a:ext uri="{FF2B5EF4-FFF2-40B4-BE49-F238E27FC236}">
                <a16:creationId xmlns:a16="http://schemas.microsoft.com/office/drawing/2014/main" id="{9DF3E30D-6FDD-2B85-22BB-5702C3559EA8}"/>
              </a:ext>
            </a:extLst>
          </p:cNvPr>
          <p:cNvPicPr>
            <a:picLocks noChangeAspect="1"/>
          </p:cNvPicPr>
          <p:nvPr/>
        </p:nvPicPr>
        <p:blipFill>
          <a:blip r:embed="rId9"/>
          <a:stretch>
            <a:fillRect/>
          </a:stretch>
        </p:blipFill>
        <p:spPr>
          <a:xfrm>
            <a:off x="1585180" y="6276451"/>
            <a:ext cx="1795201" cy="58531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latin typeface="Calibri"/>
                <a:ea typeface="Ebrima"/>
                <a:cs typeface="Ebrima"/>
              </a:rPr>
              <a:t>Prevailing Wage – </a:t>
            </a:r>
            <a:r>
              <a:rPr lang="en-US" altLang="en-US" sz="3200" dirty="0">
                <a:latin typeface="Calibri"/>
                <a:ea typeface="Ebrima"/>
                <a:cs typeface="Ebrima"/>
              </a:rPr>
              <a:t>Projects Over $10M</a:t>
            </a:r>
            <a:endParaRPr lang="en-US" altLang="en-US" sz="3200" dirty="0"/>
          </a:p>
        </p:txBody>
      </p:sp>
      <p:sp>
        <p:nvSpPr>
          <p:cNvPr id="4099" name="Content Placeholder 2"/>
          <p:cNvSpPr>
            <a:spLocks noGrp="1"/>
          </p:cNvSpPr>
          <p:nvPr>
            <p:ph idx="1"/>
          </p:nvPr>
        </p:nvSpPr>
        <p:spPr/>
        <p:txBody>
          <a:bodyPr/>
          <a:lstStyle/>
          <a:p>
            <a:pPr>
              <a:spcAft>
                <a:spcPct val="0"/>
              </a:spcAft>
            </a:pPr>
            <a:r>
              <a:rPr lang="en-US" altLang="en-US" dirty="0">
                <a:latin typeface="Calibri"/>
                <a:ea typeface="Ebrima"/>
                <a:cs typeface="Ebrima"/>
              </a:rPr>
              <a:t>Can choose to pay either:</a:t>
            </a:r>
            <a:endParaRPr lang="en-US" altLang="en-US" dirty="0"/>
          </a:p>
          <a:p>
            <a:pPr lvl="1">
              <a:spcAft>
                <a:spcPct val="0"/>
              </a:spcAft>
            </a:pPr>
            <a:r>
              <a:rPr lang="en-US" altLang="en-US" sz="1600" dirty="0">
                <a:latin typeface="Calibri"/>
                <a:ea typeface="Ebrima"/>
                <a:cs typeface="Ebrima"/>
                <a:hlinkClick r:id="rId3"/>
              </a:rPr>
              <a:t>State Prevailing Wage</a:t>
            </a:r>
            <a:r>
              <a:rPr lang="en-US" altLang="en-US" sz="1600" dirty="0">
                <a:latin typeface="Calibri"/>
                <a:ea typeface="Ebrima"/>
                <a:cs typeface="Ebrima"/>
              </a:rPr>
              <a:t> (as discussed on the previous slide)</a:t>
            </a:r>
            <a:endParaRPr lang="en-US" sz="1600" dirty="0">
              <a:cs typeface="Calibri"/>
            </a:endParaRPr>
          </a:p>
          <a:p>
            <a:pPr lvl="1">
              <a:spcAft>
                <a:spcPct val="0"/>
              </a:spcAft>
            </a:pPr>
            <a:r>
              <a:rPr lang="en-US" altLang="en-US" sz="1600" dirty="0">
                <a:latin typeface="Calibri"/>
                <a:ea typeface="Ebrima"/>
                <a:cs typeface="Ebrima"/>
                <a:hlinkClick r:id="rId4"/>
              </a:rPr>
              <a:t>Federal Prevailing Wage</a:t>
            </a:r>
            <a:r>
              <a:rPr lang="en-US" altLang="en-US" sz="1600" dirty="0">
                <a:latin typeface="Calibri"/>
                <a:ea typeface="Ebrima"/>
                <a:cs typeface="Ebrima"/>
              </a:rPr>
              <a:t> (known as Davis-Bacon) </a:t>
            </a:r>
            <a:endParaRPr lang="en-US" sz="1600" dirty="0">
              <a:latin typeface="Calibri"/>
              <a:ea typeface="Ebrima"/>
              <a:cs typeface="Calibri"/>
            </a:endParaRPr>
          </a:p>
          <a:p>
            <a:pPr lvl="2">
              <a:spcAft>
                <a:spcPct val="0"/>
              </a:spcAft>
            </a:pPr>
            <a:r>
              <a:rPr lang="en-US" altLang="en-US" sz="1400" dirty="0">
                <a:latin typeface="Calibri"/>
                <a:ea typeface="Ebrima"/>
                <a:cs typeface="Ebrima"/>
              </a:rPr>
              <a:t>Found on </a:t>
            </a:r>
            <a:r>
              <a:rPr lang="en-US" altLang="en-US" sz="1400" dirty="0">
                <a:latin typeface="Calibri"/>
                <a:ea typeface="Ebrima"/>
                <a:cs typeface="Ebrima"/>
                <a:hlinkClick r:id="rId5"/>
              </a:rPr>
              <a:t>sam.gov</a:t>
            </a:r>
            <a:r>
              <a:rPr lang="en-US" altLang="en-US" sz="1400" dirty="0">
                <a:latin typeface="Calibri"/>
                <a:ea typeface="Ebrima"/>
                <a:cs typeface="Ebrima"/>
              </a:rPr>
              <a:t> under wage determination (</a:t>
            </a:r>
            <a:r>
              <a:rPr lang="en-US" altLang="en-US" sz="1400" dirty="0">
                <a:latin typeface="Calibri"/>
                <a:ea typeface="Ebrima"/>
                <a:cs typeface="Ebrima"/>
                <a:hlinkClick r:id="rId6"/>
              </a:rPr>
              <a:t>direct link to Nevada</a:t>
            </a:r>
            <a:r>
              <a:rPr lang="en-US" altLang="en-US" sz="1400" dirty="0">
                <a:latin typeface="Calibri"/>
                <a:ea typeface="Ebrima"/>
                <a:cs typeface="Ebrima"/>
              </a:rPr>
              <a:t>).</a:t>
            </a:r>
            <a:endParaRPr lang="en-US" altLang="en-US" sz="1400" dirty="0"/>
          </a:p>
          <a:p>
            <a:pPr lvl="2">
              <a:spcAft>
                <a:spcPct val="0"/>
              </a:spcAft>
            </a:pPr>
            <a:r>
              <a:rPr lang="en-US" altLang="en-US" sz="1400" dirty="0">
                <a:latin typeface="Calibri"/>
                <a:ea typeface="Ebrima"/>
                <a:cs typeface="Ebrima"/>
              </a:rPr>
              <a:t>There are different documents for highway, heavy construction, and other construction.  Make sure you choose the correct document (in most cases it will be the "construction" type).</a:t>
            </a:r>
          </a:p>
          <a:p>
            <a:pPr lvl="2">
              <a:spcAft>
                <a:spcPct val="0"/>
              </a:spcAft>
            </a:pPr>
            <a:r>
              <a:rPr lang="en-US" altLang="en-US" sz="1400" dirty="0">
                <a:latin typeface="Calibri"/>
                <a:ea typeface="Ebrima"/>
                <a:cs typeface="Ebrima"/>
              </a:rPr>
              <a:t>Wages are also based on counties.</a:t>
            </a:r>
          </a:p>
          <a:p>
            <a:pPr lvl="1">
              <a:spcAft>
                <a:spcPct val="0"/>
              </a:spcAft>
            </a:pPr>
            <a:r>
              <a:rPr lang="en-US" altLang="en-US" sz="1600" dirty="0">
                <a:latin typeface="Calibri"/>
                <a:ea typeface="Ebrima"/>
                <a:cs typeface="Ebrima"/>
              </a:rPr>
              <a:t>If neither state prevailing wage or Davis-Bacon are followed, a report detailing wages paid and assurance that they are above the Davis Bacon wage is required.  (Specific details are on page 31 of the </a:t>
            </a:r>
            <a:r>
              <a:rPr lang="en-US" altLang="en-US" sz="1600" dirty="0">
                <a:latin typeface="Calibri"/>
                <a:ea typeface="Ebrima"/>
                <a:cs typeface="Ebrima"/>
                <a:hlinkClick r:id="rId7"/>
              </a:rPr>
              <a:t>SLFRF Compliance and Reporting Guidance</a:t>
            </a:r>
            <a:r>
              <a:rPr lang="en-US" altLang="en-US" sz="1600" dirty="0">
                <a:latin typeface="Calibri"/>
                <a:ea typeface="Ebrima"/>
                <a:cs typeface="Ebrima"/>
              </a:rPr>
              <a:t>)</a:t>
            </a:r>
            <a:endParaRPr lang="en-US" altLang="en-US" sz="1600" dirty="0"/>
          </a:p>
          <a:p>
            <a:pPr lvl="1">
              <a:spcAft>
                <a:spcPct val="0"/>
              </a:spcAft>
            </a:pPr>
            <a:r>
              <a:rPr lang="en-US" sz="1600" dirty="0">
                <a:latin typeface="Calibri"/>
                <a:ea typeface="Ebrima"/>
                <a:cs typeface="Calibri"/>
              </a:rPr>
              <a:t>If a project uses any other federal funds other than SLFRF, Davis-Bacon must be used.</a:t>
            </a:r>
            <a:endParaRPr lang="en-US" sz="1600" dirty="0">
              <a:cs typeface="Calibri"/>
            </a:endParaRPr>
          </a:p>
          <a:p>
            <a:pPr>
              <a:spcAft>
                <a:spcPct val="0"/>
              </a:spcAft>
            </a:pPr>
            <a:endParaRPr lang="en-US" altLang="en-US" dirty="0"/>
          </a:p>
        </p:txBody>
      </p:sp>
      <p:sp>
        <p:nvSpPr>
          <p:cNvPr id="4" name="Slide Number Placeholder 3"/>
          <p:cNvSpPr>
            <a:spLocks noGrp="1"/>
          </p:cNvSpPr>
          <p:nvPr>
            <p:ph type="sldNum" sz="quarter" idx="11"/>
          </p:nvPr>
        </p:nvSpPr>
        <p:spPr/>
        <p:txBody>
          <a:bodyPr/>
          <a:lstStyle/>
          <a:p>
            <a:pPr>
              <a:defRPr/>
            </a:pPr>
            <a:fld id="{D6F16B83-E1E8-41F5-84E0-16DEAD5544E8}" type="slidenum">
              <a:rPr lang="en-US" smtClean="0"/>
              <a:pPr>
                <a:defRPr/>
              </a:pPr>
              <a:t>22</a:t>
            </a:fld>
            <a:endParaRPr lang="en-US" dirty="0"/>
          </a:p>
        </p:txBody>
      </p:sp>
      <p:pic>
        <p:nvPicPr>
          <p:cNvPr id="3" name="Picture 9">
            <a:extLst>
              <a:ext uri="{FF2B5EF4-FFF2-40B4-BE49-F238E27FC236}">
                <a16:creationId xmlns:a16="http://schemas.microsoft.com/office/drawing/2014/main" id="{6D3B5377-8E84-6E03-308F-1FBDD885FDF6}"/>
              </a:ext>
            </a:extLst>
          </p:cNvPr>
          <p:cNvPicPr>
            <a:picLocks noChangeAspect="1"/>
          </p:cNvPicPr>
          <p:nvPr/>
        </p:nvPicPr>
        <p:blipFill>
          <a:blip r:embed="rId8"/>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319830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548C6-1959-CEEE-83FD-EA3B1881DDC5}"/>
              </a:ext>
            </a:extLst>
          </p:cNvPr>
          <p:cNvSpPr>
            <a:spLocks noGrp="1"/>
          </p:cNvSpPr>
          <p:nvPr>
            <p:ph type="title"/>
          </p:nvPr>
        </p:nvSpPr>
        <p:spPr/>
        <p:txBody>
          <a:bodyPr/>
          <a:lstStyle/>
          <a:p>
            <a:r>
              <a:rPr lang="en-US" sz="3600" dirty="0">
                <a:latin typeface="Calibri"/>
                <a:ea typeface="Ebrima"/>
                <a:cs typeface="Ebrima"/>
              </a:rPr>
              <a:t>Other Labor Requirements – </a:t>
            </a:r>
            <a:r>
              <a:rPr lang="en-US" sz="2400" dirty="0">
                <a:latin typeface="Calibri"/>
                <a:ea typeface="Ebrima"/>
                <a:cs typeface="Ebrima"/>
              </a:rPr>
              <a:t>Projects Over $10M</a:t>
            </a:r>
            <a:endParaRPr lang="en-US" sz="2400" dirty="0"/>
          </a:p>
        </p:txBody>
      </p:sp>
      <p:sp>
        <p:nvSpPr>
          <p:cNvPr id="3" name="Content Placeholder 2">
            <a:extLst>
              <a:ext uri="{FF2B5EF4-FFF2-40B4-BE49-F238E27FC236}">
                <a16:creationId xmlns:a16="http://schemas.microsoft.com/office/drawing/2014/main" id="{A4D6658E-CDEF-F082-D705-BDC2AA09C062}"/>
              </a:ext>
            </a:extLst>
          </p:cNvPr>
          <p:cNvSpPr>
            <a:spLocks noGrp="1"/>
          </p:cNvSpPr>
          <p:nvPr>
            <p:ph idx="1"/>
          </p:nvPr>
        </p:nvSpPr>
        <p:spPr/>
        <p:txBody>
          <a:bodyPr/>
          <a:lstStyle/>
          <a:p>
            <a:r>
              <a:rPr lang="en-US" dirty="0">
                <a:latin typeface="Calibri"/>
                <a:ea typeface="Ebrima"/>
                <a:cs typeface="Calibri"/>
              </a:rPr>
              <a:t>Must provide either:</a:t>
            </a:r>
            <a:endParaRPr lang="en-US" dirty="0">
              <a:latin typeface="Calibri"/>
              <a:ea typeface="Ebrima"/>
            </a:endParaRPr>
          </a:p>
          <a:p>
            <a:pPr lvl="1"/>
            <a:r>
              <a:rPr lang="en-US" sz="2200" dirty="0">
                <a:latin typeface="Calibri"/>
                <a:ea typeface="Ebrima"/>
                <a:cs typeface="Calibri"/>
              </a:rPr>
              <a:t>A pre-hire collective bargaining agreement consistent with section 8(f) of the National Labor Relations Act (29 U.S.C. 158(f)). </a:t>
            </a:r>
            <a:endParaRPr lang="en-US" sz="2200" dirty="0">
              <a:latin typeface="Calibri"/>
              <a:ea typeface="Ebrima"/>
            </a:endParaRPr>
          </a:p>
          <a:p>
            <a:pPr lvl="1"/>
            <a:r>
              <a:rPr lang="en-US" sz="2200" dirty="0">
                <a:latin typeface="Calibri"/>
                <a:ea typeface="Ebrima"/>
                <a:cs typeface="Calibri"/>
              </a:rPr>
              <a:t>A project workforce continuity plan, detailing assurances for how the project will continue to have access to both skilled and unskilled labor.  (Specific details are on page 31 of the </a:t>
            </a:r>
            <a:r>
              <a:rPr lang="en-US" sz="2200" dirty="0">
                <a:latin typeface="Calibri"/>
                <a:ea typeface="Ebrima"/>
                <a:cs typeface="Calibri"/>
                <a:hlinkClick r:id="rId3"/>
              </a:rPr>
              <a:t>SLFRF Compliance and Reporting Guidance.</a:t>
            </a:r>
            <a:r>
              <a:rPr lang="en-US" sz="2200" dirty="0">
                <a:latin typeface="Calibri"/>
                <a:ea typeface="Ebrima"/>
                <a:cs typeface="Calibri"/>
              </a:rPr>
              <a:t>)</a:t>
            </a:r>
          </a:p>
          <a:p>
            <a:r>
              <a:rPr lang="en-US" sz="2600" dirty="0">
                <a:latin typeface="Calibri"/>
                <a:ea typeface="Ebrima"/>
                <a:cs typeface="Calibri"/>
              </a:rPr>
              <a:t>Provide whether the project prioritizes local hires.</a:t>
            </a:r>
          </a:p>
          <a:p>
            <a:r>
              <a:rPr lang="en-US" sz="2600" dirty="0">
                <a:latin typeface="Calibri"/>
                <a:ea typeface="Ebrima"/>
                <a:cs typeface="Calibri"/>
              </a:rPr>
              <a:t>Provide whether the project has a Community Benefit Agreement, with a description of any such agreement.</a:t>
            </a:r>
            <a:endParaRPr lang="en-US" sz="2600" dirty="0"/>
          </a:p>
        </p:txBody>
      </p:sp>
      <p:sp>
        <p:nvSpPr>
          <p:cNvPr id="4" name="Slide Number Placeholder 3">
            <a:extLst>
              <a:ext uri="{FF2B5EF4-FFF2-40B4-BE49-F238E27FC236}">
                <a16:creationId xmlns:a16="http://schemas.microsoft.com/office/drawing/2014/main" id="{0C007E72-B060-9B65-6473-773A68FB6F02}"/>
              </a:ext>
            </a:extLst>
          </p:cNvPr>
          <p:cNvSpPr>
            <a:spLocks noGrp="1"/>
          </p:cNvSpPr>
          <p:nvPr>
            <p:ph type="sldNum" sz="quarter" idx="11"/>
          </p:nvPr>
        </p:nvSpPr>
        <p:spPr/>
        <p:txBody>
          <a:bodyPr/>
          <a:lstStyle/>
          <a:p>
            <a:pPr>
              <a:defRPr/>
            </a:pPr>
            <a:fld id="{BCF21690-B1E2-42E3-BE87-79349418BA48}" type="slidenum">
              <a:rPr lang="en-US"/>
              <a:pPr>
                <a:defRPr/>
              </a:pPr>
              <a:t>23</a:t>
            </a:fld>
            <a:endParaRPr lang="en-US" dirty="0"/>
          </a:p>
        </p:txBody>
      </p:sp>
      <p:pic>
        <p:nvPicPr>
          <p:cNvPr id="6" name="Picture 9">
            <a:extLst>
              <a:ext uri="{FF2B5EF4-FFF2-40B4-BE49-F238E27FC236}">
                <a16:creationId xmlns:a16="http://schemas.microsoft.com/office/drawing/2014/main" id="{BCDEE4FC-934E-C8B8-04C7-EA3F366F5D62}"/>
              </a:ext>
            </a:extLst>
          </p:cNvPr>
          <p:cNvPicPr>
            <a:picLocks noChangeAspect="1"/>
          </p:cNvPicPr>
          <p:nvPr/>
        </p:nvPicPr>
        <p:blipFill>
          <a:blip r:embed="rId4"/>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299633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latin typeface="Calibri"/>
                <a:ea typeface="Ebrima"/>
                <a:cs typeface="Ebrima"/>
              </a:rPr>
              <a:t>Prevailing Wage – </a:t>
            </a:r>
            <a:r>
              <a:rPr lang="en-US" altLang="en-US" sz="3200" dirty="0">
                <a:latin typeface="Calibri"/>
                <a:ea typeface="Ebrima"/>
                <a:cs typeface="Ebrima"/>
              </a:rPr>
              <a:t>Public Works</a:t>
            </a:r>
            <a:endParaRPr lang="en-US" sz="3200" dirty="0"/>
          </a:p>
        </p:txBody>
      </p:sp>
      <p:sp>
        <p:nvSpPr>
          <p:cNvPr id="4099" name="Content Placeholder 2"/>
          <p:cNvSpPr>
            <a:spLocks noGrp="1"/>
          </p:cNvSpPr>
          <p:nvPr>
            <p:ph idx="1"/>
          </p:nvPr>
        </p:nvSpPr>
        <p:spPr/>
        <p:txBody>
          <a:bodyPr/>
          <a:lstStyle/>
          <a:p>
            <a:pPr>
              <a:spcAft>
                <a:spcPct val="0"/>
              </a:spcAft>
            </a:pPr>
            <a:r>
              <a:rPr lang="en-US" sz="2400" dirty="0">
                <a:latin typeface="Calibri"/>
                <a:ea typeface="Ebrima"/>
                <a:cs typeface="Calibri"/>
              </a:rPr>
              <a:t>NRS over Public Works is </a:t>
            </a:r>
            <a:r>
              <a:rPr lang="en-US" sz="2400">
                <a:latin typeface="Calibri"/>
                <a:ea typeface="Ebrima"/>
                <a:cs typeface="Calibri"/>
                <a:hlinkClick r:id="rId3"/>
              </a:rPr>
              <a:t>NRS 338.</a:t>
            </a:r>
            <a:endParaRPr lang="en-US" sz="2400">
              <a:cs typeface="Calibri"/>
            </a:endParaRPr>
          </a:p>
          <a:p>
            <a:pPr marL="0" indent="0">
              <a:spcAft>
                <a:spcPct val="0"/>
              </a:spcAft>
              <a:buNone/>
            </a:pPr>
            <a:endParaRPr lang="en-US" sz="2400" dirty="0">
              <a:latin typeface="Calibri"/>
              <a:ea typeface="Ebrima"/>
              <a:cs typeface="Calibri"/>
            </a:endParaRPr>
          </a:p>
          <a:p>
            <a:pPr>
              <a:spcAft>
                <a:spcPct val="0"/>
              </a:spcAft>
            </a:pPr>
            <a:r>
              <a:rPr lang="en-US" altLang="en-US" sz="2400" dirty="0">
                <a:latin typeface="Calibri"/>
                <a:ea typeface="Ebrima"/>
                <a:cs typeface="Ebrima"/>
              </a:rPr>
              <a:t>Prevailing wage must be paid on all projects over $100,000 (</a:t>
            </a:r>
            <a:r>
              <a:rPr lang="en-US" altLang="en-US" sz="2400">
                <a:latin typeface="Calibri"/>
                <a:ea typeface="Ebrima"/>
                <a:cs typeface="Ebrima"/>
                <a:hlinkClick r:id="rId3"/>
              </a:rPr>
              <a:t>NRS 338.080).</a:t>
            </a:r>
            <a:endParaRPr lang="en-US" altLang="en-US" sz="2400" dirty="0"/>
          </a:p>
          <a:p>
            <a:pPr marL="0" indent="0">
              <a:spcAft>
                <a:spcPct val="0"/>
              </a:spcAft>
              <a:buNone/>
            </a:pPr>
            <a:endParaRPr lang="en-US" altLang="en-US" sz="2400" dirty="0">
              <a:latin typeface="Calibri"/>
              <a:ea typeface="Ebrima"/>
              <a:cs typeface="Ebrima"/>
            </a:endParaRPr>
          </a:p>
          <a:p>
            <a:pPr>
              <a:spcAft>
                <a:spcPct val="0"/>
              </a:spcAft>
            </a:pPr>
            <a:r>
              <a:rPr lang="en-US" altLang="en-US" sz="2400" dirty="0">
                <a:latin typeface="Calibri"/>
                <a:ea typeface="Ebrima"/>
                <a:cs typeface="Ebrima"/>
              </a:rPr>
              <a:t>The State Public Works Division can provide more specific information.</a:t>
            </a:r>
            <a:endParaRPr lang="en-US" altLang="en-US" sz="2400" dirty="0"/>
          </a:p>
          <a:p>
            <a:pPr lvl="1">
              <a:spcAft>
                <a:spcPct val="0"/>
              </a:spcAft>
            </a:pPr>
            <a:endParaRPr lang="en-US" altLang="en-US" sz="1600" dirty="0"/>
          </a:p>
          <a:p>
            <a:pPr>
              <a:spcAft>
                <a:spcPct val="0"/>
              </a:spcAft>
            </a:pPr>
            <a:endParaRPr lang="en-US" altLang="en-US" dirty="0"/>
          </a:p>
        </p:txBody>
      </p:sp>
      <p:sp>
        <p:nvSpPr>
          <p:cNvPr id="4" name="Slide Number Placeholder 3"/>
          <p:cNvSpPr>
            <a:spLocks noGrp="1"/>
          </p:cNvSpPr>
          <p:nvPr>
            <p:ph type="sldNum" sz="quarter" idx="11"/>
          </p:nvPr>
        </p:nvSpPr>
        <p:spPr/>
        <p:txBody>
          <a:bodyPr/>
          <a:lstStyle/>
          <a:p>
            <a:pPr>
              <a:defRPr/>
            </a:pPr>
            <a:fld id="{D6F16B83-E1E8-41F5-84E0-16DEAD5544E8}" type="slidenum">
              <a:rPr lang="en-US" smtClean="0"/>
              <a:pPr>
                <a:defRPr/>
              </a:pPr>
              <a:t>24</a:t>
            </a:fld>
            <a:endParaRPr lang="en-US" dirty="0"/>
          </a:p>
        </p:txBody>
      </p:sp>
      <p:pic>
        <p:nvPicPr>
          <p:cNvPr id="3" name="Picture 9">
            <a:extLst>
              <a:ext uri="{FF2B5EF4-FFF2-40B4-BE49-F238E27FC236}">
                <a16:creationId xmlns:a16="http://schemas.microsoft.com/office/drawing/2014/main" id="{C82B0FA1-B7BC-A3CB-3996-65A9BF4091B6}"/>
              </a:ext>
            </a:extLst>
          </p:cNvPr>
          <p:cNvPicPr>
            <a:picLocks noChangeAspect="1"/>
          </p:cNvPicPr>
          <p:nvPr/>
        </p:nvPicPr>
        <p:blipFill>
          <a:blip r:embed="rId4"/>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2225021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2282-C535-34E3-9BCF-65E45BEB6DC0}"/>
              </a:ext>
            </a:extLst>
          </p:cNvPr>
          <p:cNvSpPr>
            <a:spLocks noGrp="1"/>
          </p:cNvSpPr>
          <p:nvPr>
            <p:ph type="title"/>
          </p:nvPr>
        </p:nvSpPr>
        <p:spPr/>
        <p:txBody>
          <a:bodyPr/>
          <a:lstStyle/>
          <a:p>
            <a:r>
              <a:rPr lang="en-US" sz="4000" dirty="0">
                <a:latin typeface="Calibri"/>
                <a:ea typeface="Ebrima"/>
                <a:cs typeface="Ebrima"/>
              </a:rPr>
              <a:t>Construction Timelines and Checklists</a:t>
            </a:r>
            <a:endParaRPr lang="en-US" sz="4000" dirty="0"/>
          </a:p>
        </p:txBody>
      </p:sp>
      <p:sp>
        <p:nvSpPr>
          <p:cNvPr id="3" name="Content Placeholder 2">
            <a:extLst>
              <a:ext uri="{FF2B5EF4-FFF2-40B4-BE49-F238E27FC236}">
                <a16:creationId xmlns:a16="http://schemas.microsoft.com/office/drawing/2014/main" id="{6A710694-AE4B-5349-7553-5BB0BC719735}"/>
              </a:ext>
            </a:extLst>
          </p:cNvPr>
          <p:cNvSpPr>
            <a:spLocks noGrp="1"/>
          </p:cNvSpPr>
          <p:nvPr>
            <p:ph idx="1"/>
          </p:nvPr>
        </p:nvSpPr>
        <p:spPr/>
        <p:txBody>
          <a:bodyPr/>
          <a:lstStyle/>
          <a:p>
            <a:r>
              <a:rPr lang="en-US" dirty="0">
                <a:latin typeface="Calibri"/>
                <a:ea typeface="Ebrima"/>
                <a:cs typeface="Ebrima"/>
              </a:rPr>
              <a:t>Recipients must provide both construction timelines and construction checklists to their state cognizant agency.</a:t>
            </a:r>
          </a:p>
          <a:p>
            <a:pPr lvl="1"/>
            <a:r>
              <a:rPr lang="en-US" dirty="0">
                <a:latin typeface="Calibri"/>
                <a:ea typeface="Ebrima"/>
                <a:cs typeface="Ebrima"/>
              </a:rPr>
              <a:t>Slides 26 and 27 are examples of construction timelines.</a:t>
            </a:r>
          </a:p>
          <a:p>
            <a:pPr lvl="1">
              <a:buFont typeface="Courier New" pitchFamily="2" charset="2"/>
              <a:buChar char="-"/>
            </a:pPr>
            <a:r>
              <a:rPr lang="en-US" dirty="0">
                <a:latin typeface="Calibri"/>
                <a:ea typeface="Ebrima"/>
                <a:cs typeface="Ebrima"/>
              </a:rPr>
              <a:t>Slide 28 is an example of a construction checklist.</a:t>
            </a:r>
          </a:p>
          <a:p>
            <a:r>
              <a:rPr lang="en-US" dirty="0">
                <a:latin typeface="Calibri"/>
                <a:ea typeface="Ebrima"/>
                <a:cs typeface="Ebrima"/>
              </a:rPr>
              <a:t>Either a general contractor or architect should be able to easily produce these documents for you.</a:t>
            </a:r>
          </a:p>
        </p:txBody>
      </p:sp>
      <p:sp>
        <p:nvSpPr>
          <p:cNvPr id="4" name="Slide Number Placeholder 3">
            <a:extLst>
              <a:ext uri="{FF2B5EF4-FFF2-40B4-BE49-F238E27FC236}">
                <a16:creationId xmlns:a16="http://schemas.microsoft.com/office/drawing/2014/main" id="{3360C390-BEF2-1B94-8F70-8E09C22ECA1D}"/>
              </a:ext>
            </a:extLst>
          </p:cNvPr>
          <p:cNvSpPr>
            <a:spLocks noGrp="1"/>
          </p:cNvSpPr>
          <p:nvPr>
            <p:ph type="sldNum" sz="quarter" idx="11"/>
          </p:nvPr>
        </p:nvSpPr>
        <p:spPr/>
        <p:txBody>
          <a:bodyPr/>
          <a:lstStyle/>
          <a:p>
            <a:pPr>
              <a:defRPr/>
            </a:pPr>
            <a:fld id="{BCF21690-B1E2-42E3-BE87-79349418BA48}" type="slidenum">
              <a:rPr lang="en-US"/>
              <a:pPr>
                <a:defRPr/>
              </a:pPr>
              <a:t>25</a:t>
            </a:fld>
            <a:endParaRPr lang="en-US" dirty="0"/>
          </a:p>
        </p:txBody>
      </p:sp>
      <p:pic>
        <p:nvPicPr>
          <p:cNvPr id="6" name="Picture 9">
            <a:extLst>
              <a:ext uri="{FF2B5EF4-FFF2-40B4-BE49-F238E27FC236}">
                <a16:creationId xmlns:a16="http://schemas.microsoft.com/office/drawing/2014/main" id="{3F65949D-BE5C-3CA1-1398-84CE5D97210E}"/>
              </a:ext>
            </a:extLst>
          </p:cNvPr>
          <p:cNvPicPr>
            <a:picLocks noChangeAspect="1"/>
          </p:cNvPicPr>
          <p:nvPr/>
        </p:nvPicPr>
        <p:blipFill>
          <a:blip r:embed="rId3"/>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2037298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4D9B0-9520-FE69-E95A-B0B4574AAC12}"/>
              </a:ext>
            </a:extLst>
          </p:cNvPr>
          <p:cNvSpPr>
            <a:spLocks noGrp="1"/>
          </p:cNvSpPr>
          <p:nvPr>
            <p:ph type="title"/>
          </p:nvPr>
        </p:nvSpPr>
        <p:spPr/>
        <p:txBody>
          <a:bodyPr/>
          <a:lstStyle/>
          <a:p>
            <a:r>
              <a:rPr lang="en-GB" dirty="0">
                <a:latin typeface="Calibri"/>
                <a:ea typeface="Ebrima"/>
                <a:cs typeface="Ebrima"/>
              </a:rPr>
              <a:t>Construction Timeline Example #1</a:t>
            </a:r>
            <a:endParaRPr lang="en-GB" dirty="0"/>
          </a:p>
        </p:txBody>
      </p:sp>
      <p:pic>
        <p:nvPicPr>
          <p:cNvPr id="5" name="Picture 5">
            <a:extLst>
              <a:ext uri="{FF2B5EF4-FFF2-40B4-BE49-F238E27FC236}">
                <a16:creationId xmlns:a16="http://schemas.microsoft.com/office/drawing/2014/main" id="{1D6770A2-789E-BDAA-C6F1-6C0B99FA763E}"/>
              </a:ext>
            </a:extLst>
          </p:cNvPr>
          <p:cNvPicPr>
            <a:picLocks noGrp="1" noChangeAspect="1"/>
          </p:cNvPicPr>
          <p:nvPr>
            <p:ph idx="1"/>
          </p:nvPr>
        </p:nvPicPr>
        <p:blipFill>
          <a:blip r:embed="rId3"/>
          <a:stretch>
            <a:fillRect/>
          </a:stretch>
        </p:blipFill>
        <p:spPr>
          <a:xfrm>
            <a:off x="339409" y="1159878"/>
            <a:ext cx="8548604" cy="5579738"/>
          </a:xfrm>
        </p:spPr>
      </p:pic>
      <p:sp>
        <p:nvSpPr>
          <p:cNvPr id="4" name="Slide Number Placeholder 3">
            <a:extLst>
              <a:ext uri="{FF2B5EF4-FFF2-40B4-BE49-F238E27FC236}">
                <a16:creationId xmlns:a16="http://schemas.microsoft.com/office/drawing/2014/main" id="{120ED54F-FFED-FBCF-4EFD-88F9F377BADA}"/>
              </a:ext>
            </a:extLst>
          </p:cNvPr>
          <p:cNvSpPr>
            <a:spLocks noGrp="1"/>
          </p:cNvSpPr>
          <p:nvPr>
            <p:ph type="sldNum" sz="quarter" idx="11"/>
          </p:nvPr>
        </p:nvSpPr>
        <p:spPr/>
        <p:txBody>
          <a:bodyPr/>
          <a:lstStyle/>
          <a:p>
            <a:pPr>
              <a:defRPr/>
            </a:pPr>
            <a:fld id="{BCF21690-B1E2-42E3-BE87-79349418BA48}" type="slidenum">
              <a:rPr lang="en-US"/>
              <a:pPr>
                <a:defRPr/>
              </a:pPr>
              <a:t>26</a:t>
            </a:fld>
            <a:endParaRPr lang="en-US" dirty="0"/>
          </a:p>
        </p:txBody>
      </p:sp>
    </p:spTree>
    <p:extLst>
      <p:ext uri="{BB962C8B-B14F-4D97-AF65-F5344CB8AC3E}">
        <p14:creationId xmlns:p14="http://schemas.microsoft.com/office/powerpoint/2010/main" val="1942527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4D9B0-9520-FE69-E95A-B0B4574AAC12}"/>
              </a:ext>
            </a:extLst>
          </p:cNvPr>
          <p:cNvSpPr>
            <a:spLocks noGrp="1"/>
          </p:cNvSpPr>
          <p:nvPr>
            <p:ph type="title"/>
          </p:nvPr>
        </p:nvSpPr>
        <p:spPr/>
        <p:txBody>
          <a:bodyPr/>
          <a:lstStyle/>
          <a:p>
            <a:r>
              <a:rPr lang="en-GB" dirty="0">
                <a:latin typeface="Calibri"/>
                <a:ea typeface="Ebrima"/>
                <a:cs typeface="Ebrima"/>
              </a:rPr>
              <a:t>Construction Timeline Example #2</a:t>
            </a:r>
            <a:endParaRPr lang="en-GB" dirty="0"/>
          </a:p>
        </p:txBody>
      </p:sp>
      <p:sp>
        <p:nvSpPr>
          <p:cNvPr id="4" name="Slide Number Placeholder 3">
            <a:extLst>
              <a:ext uri="{FF2B5EF4-FFF2-40B4-BE49-F238E27FC236}">
                <a16:creationId xmlns:a16="http://schemas.microsoft.com/office/drawing/2014/main" id="{120ED54F-FFED-FBCF-4EFD-88F9F377BADA}"/>
              </a:ext>
            </a:extLst>
          </p:cNvPr>
          <p:cNvSpPr>
            <a:spLocks noGrp="1"/>
          </p:cNvSpPr>
          <p:nvPr>
            <p:ph type="sldNum" sz="quarter" idx="11"/>
          </p:nvPr>
        </p:nvSpPr>
        <p:spPr/>
        <p:txBody>
          <a:bodyPr/>
          <a:lstStyle/>
          <a:p>
            <a:pPr>
              <a:defRPr/>
            </a:pPr>
            <a:fld id="{BCF21690-B1E2-42E3-BE87-79349418BA48}" type="slidenum">
              <a:rPr lang="en-US"/>
              <a:pPr>
                <a:defRPr/>
              </a:pPr>
              <a:t>27</a:t>
            </a:fld>
            <a:endParaRPr lang="en-US" dirty="0"/>
          </a:p>
        </p:txBody>
      </p:sp>
      <p:pic>
        <p:nvPicPr>
          <p:cNvPr id="8" name="Picture 8">
            <a:extLst>
              <a:ext uri="{FF2B5EF4-FFF2-40B4-BE49-F238E27FC236}">
                <a16:creationId xmlns:a16="http://schemas.microsoft.com/office/drawing/2014/main" id="{A9A62A63-6176-680D-E70C-BDC2D253FB27}"/>
              </a:ext>
            </a:extLst>
          </p:cNvPr>
          <p:cNvPicPr>
            <a:picLocks noChangeAspect="1"/>
          </p:cNvPicPr>
          <p:nvPr/>
        </p:nvPicPr>
        <p:blipFill>
          <a:blip r:embed="rId3"/>
          <a:stretch>
            <a:fillRect/>
          </a:stretch>
        </p:blipFill>
        <p:spPr>
          <a:xfrm>
            <a:off x="1585952" y="1100588"/>
            <a:ext cx="5086140" cy="5171085"/>
          </a:xfrm>
          <a:prstGeom prst="rect">
            <a:avLst/>
          </a:prstGeom>
        </p:spPr>
      </p:pic>
      <p:pic>
        <p:nvPicPr>
          <p:cNvPr id="5" name="Picture 9">
            <a:extLst>
              <a:ext uri="{FF2B5EF4-FFF2-40B4-BE49-F238E27FC236}">
                <a16:creationId xmlns:a16="http://schemas.microsoft.com/office/drawing/2014/main" id="{EA4AFB71-2DA1-F4D2-7DE5-76C67CC7DB4F}"/>
              </a:ext>
            </a:extLst>
          </p:cNvPr>
          <p:cNvPicPr>
            <a:picLocks noChangeAspect="1"/>
          </p:cNvPicPr>
          <p:nvPr/>
        </p:nvPicPr>
        <p:blipFill>
          <a:blip r:embed="rId4"/>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3319313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4D9B0-9520-FE69-E95A-B0B4574AAC12}"/>
              </a:ext>
            </a:extLst>
          </p:cNvPr>
          <p:cNvSpPr>
            <a:spLocks noGrp="1"/>
          </p:cNvSpPr>
          <p:nvPr>
            <p:ph type="title"/>
          </p:nvPr>
        </p:nvSpPr>
        <p:spPr/>
        <p:txBody>
          <a:bodyPr/>
          <a:lstStyle/>
          <a:p>
            <a:r>
              <a:rPr lang="en-GB" dirty="0">
                <a:latin typeface="Calibri"/>
                <a:ea typeface="Ebrima"/>
                <a:cs typeface="Ebrima"/>
              </a:rPr>
              <a:t>Construction Checklist Example #1</a:t>
            </a:r>
            <a:endParaRPr lang="en-GB" dirty="0"/>
          </a:p>
        </p:txBody>
      </p:sp>
      <p:sp>
        <p:nvSpPr>
          <p:cNvPr id="4" name="Slide Number Placeholder 3">
            <a:extLst>
              <a:ext uri="{FF2B5EF4-FFF2-40B4-BE49-F238E27FC236}">
                <a16:creationId xmlns:a16="http://schemas.microsoft.com/office/drawing/2014/main" id="{120ED54F-FFED-FBCF-4EFD-88F9F377BADA}"/>
              </a:ext>
            </a:extLst>
          </p:cNvPr>
          <p:cNvSpPr>
            <a:spLocks noGrp="1"/>
          </p:cNvSpPr>
          <p:nvPr>
            <p:ph type="sldNum" sz="quarter" idx="11"/>
          </p:nvPr>
        </p:nvSpPr>
        <p:spPr/>
        <p:txBody>
          <a:bodyPr/>
          <a:lstStyle/>
          <a:p>
            <a:pPr>
              <a:defRPr/>
            </a:pPr>
            <a:fld id="{BCF21690-B1E2-42E3-BE87-79349418BA48}" type="slidenum">
              <a:rPr lang="en-US"/>
              <a:pPr>
                <a:defRPr/>
              </a:pPr>
              <a:t>28</a:t>
            </a:fld>
            <a:endParaRPr lang="en-US" dirty="0"/>
          </a:p>
        </p:txBody>
      </p:sp>
      <p:pic>
        <p:nvPicPr>
          <p:cNvPr id="5" name="Picture 5">
            <a:extLst>
              <a:ext uri="{FF2B5EF4-FFF2-40B4-BE49-F238E27FC236}">
                <a16:creationId xmlns:a16="http://schemas.microsoft.com/office/drawing/2014/main" id="{DD9C89DD-0668-7691-F175-5B93F4206D9B}"/>
              </a:ext>
            </a:extLst>
          </p:cNvPr>
          <p:cNvPicPr>
            <a:picLocks noChangeAspect="1"/>
          </p:cNvPicPr>
          <p:nvPr/>
        </p:nvPicPr>
        <p:blipFill>
          <a:blip r:embed="rId3"/>
          <a:stretch>
            <a:fillRect/>
          </a:stretch>
        </p:blipFill>
        <p:spPr>
          <a:xfrm>
            <a:off x="352788" y="1071128"/>
            <a:ext cx="4222376" cy="5142886"/>
          </a:xfrm>
          <a:prstGeom prst="rect">
            <a:avLst/>
          </a:prstGeom>
        </p:spPr>
      </p:pic>
      <p:pic>
        <p:nvPicPr>
          <p:cNvPr id="3" name="Picture 5">
            <a:extLst>
              <a:ext uri="{FF2B5EF4-FFF2-40B4-BE49-F238E27FC236}">
                <a16:creationId xmlns:a16="http://schemas.microsoft.com/office/drawing/2014/main" id="{7F1FAF3D-D216-AACB-101C-41375638829F}"/>
              </a:ext>
            </a:extLst>
          </p:cNvPr>
          <p:cNvPicPr>
            <a:picLocks noChangeAspect="1"/>
          </p:cNvPicPr>
          <p:nvPr/>
        </p:nvPicPr>
        <p:blipFill>
          <a:blip r:embed="rId4"/>
          <a:stretch>
            <a:fillRect/>
          </a:stretch>
        </p:blipFill>
        <p:spPr>
          <a:xfrm>
            <a:off x="4640027" y="1072048"/>
            <a:ext cx="4087905" cy="5117317"/>
          </a:xfrm>
          <a:prstGeom prst="rect">
            <a:avLst/>
          </a:prstGeom>
        </p:spPr>
      </p:pic>
      <p:pic>
        <p:nvPicPr>
          <p:cNvPr id="7" name="Picture 9">
            <a:extLst>
              <a:ext uri="{FF2B5EF4-FFF2-40B4-BE49-F238E27FC236}">
                <a16:creationId xmlns:a16="http://schemas.microsoft.com/office/drawing/2014/main" id="{E14FA6B8-EDEA-C8F0-4775-C74B7FBD18FE}"/>
              </a:ext>
            </a:extLst>
          </p:cNvPr>
          <p:cNvPicPr>
            <a:picLocks noChangeAspect="1"/>
          </p:cNvPicPr>
          <p:nvPr/>
        </p:nvPicPr>
        <p:blipFill>
          <a:blip r:embed="rId5"/>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1745021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latin typeface="Calibri"/>
                <a:ea typeface="Ebrima"/>
                <a:cs typeface="Ebrima"/>
              </a:rPr>
              <a:t>Local Building Departments</a:t>
            </a:r>
            <a:endParaRPr lang="en-US" altLang="en-US" sz="4400" dirty="0"/>
          </a:p>
        </p:txBody>
      </p:sp>
      <p:sp>
        <p:nvSpPr>
          <p:cNvPr id="4099" name="Content Placeholder 2"/>
          <p:cNvSpPr>
            <a:spLocks noGrp="1"/>
          </p:cNvSpPr>
          <p:nvPr>
            <p:ph idx="1"/>
          </p:nvPr>
        </p:nvSpPr>
        <p:spPr>
          <a:xfrm>
            <a:off x="457200" y="1347020"/>
            <a:ext cx="8686800" cy="4779144"/>
          </a:xfrm>
        </p:spPr>
        <p:txBody>
          <a:bodyPr/>
          <a:lstStyle/>
          <a:p>
            <a:pPr>
              <a:spcAft>
                <a:spcPct val="0"/>
              </a:spcAft>
            </a:pPr>
            <a:r>
              <a:rPr lang="en-US" altLang="en-US" sz="1600" dirty="0">
                <a:latin typeface="Calibri"/>
                <a:ea typeface="Ebrima"/>
                <a:cs typeface="Ebrima"/>
              </a:rPr>
              <a:t>Below are a handful of local building departments that have information on permits, building requirements, and safety.  This is a non-exhaustive list, and you may have to follow other building requirements not included below.  Your contractor should oversee this process.</a:t>
            </a:r>
          </a:p>
          <a:p>
            <a:pPr marL="0" indent="0">
              <a:spcAft>
                <a:spcPct val="0"/>
              </a:spcAft>
              <a:buNone/>
            </a:pPr>
            <a:endParaRPr lang="en-US" altLang="en-US" sz="900" dirty="0">
              <a:latin typeface="Calibri"/>
              <a:ea typeface="Ebrima"/>
              <a:cs typeface="Ebrima"/>
            </a:endParaRPr>
          </a:p>
          <a:p>
            <a:pPr>
              <a:spcAft>
                <a:spcPct val="0"/>
              </a:spcAft>
            </a:pPr>
            <a:r>
              <a:rPr lang="en-US" altLang="en-US" sz="1200" b="1" dirty="0">
                <a:latin typeface="Calibri"/>
                <a:ea typeface="Ebrima"/>
                <a:cs typeface="Ebrima"/>
              </a:rPr>
              <a:t>Las Vegas</a:t>
            </a:r>
            <a:r>
              <a:rPr lang="en-US" altLang="en-US" sz="1200" dirty="0">
                <a:latin typeface="Calibri"/>
                <a:ea typeface="Ebrima"/>
                <a:cs typeface="Ebrima"/>
              </a:rPr>
              <a:t> - </a:t>
            </a:r>
            <a:r>
              <a:rPr lang="en-US" sz="1200" dirty="0">
                <a:latin typeface="Calibri"/>
                <a:ea typeface="Ebrima"/>
                <a:cs typeface="Calibri"/>
                <a:hlinkClick r:id="rId3"/>
              </a:rPr>
              <a:t>https://www.lasvegasnevada.gov/Business/Permits-Licenses/Building-Permits</a:t>
            </a:r>
            <a:endParaRPr lang="en-US" altLang="en-US" sz="1200" dirty="0"/>
          </a:p>
          <a:p>
            <a:pPr>
              <a:spcAft>
                <a:spcPct val="0"/>
              </a:spcAft>
            </a:pPr>
            <a:r>
              <a:rPr lang="en-US" altLang="en-US" sz="1200" b="1" dirty="0">
                <a:latin typeface="Calibri"/>
                <a:ea typeface="Ebrima"/>
                <a:cs typeface="Ebrima"/>
              </a:rPr>
              <a:t>Clark County</a:t>
            </a:r>
            <a:r>
              <a:rPr lang="en-US" altLang="en-US" sz="1200" dirty="0">
                <a:latin typeface="Calibri"/>
                <a:ea typeface="Ebrima"/>
                <a:cs typeface="Ebrima"/>
              </a:rPr>
              <a:t> -</a:t>
            </a:r>
            <a:r>
              <a:rPr lang="en-US" altLang="en-US" sz="1200" b="1" dirty="0">
                <a:latin typeface="Calibri"/>
                <a:ea typeface="Ebrima"/>
                <a:cs typeface="Ebrima"/>
              </a:rPr>
              <a:t> </a:t>
            </a:r>
            <a:r>
              <a:rPr lang="en-US" sz="1200" dirty="0">
                <a:latin typeface="Calibri"/>
                <a:ea typeface="Ebrima"/>
                <a:cs typeface="Calibri"/>
                <a:hlinkClick r:id="rId4"/>
              </a:rPr>
              <a:t>https://www.clarkcountynv.gov/government/departments/building___fire_prevention/index.php</a:t>
            </a:r>
            <a:endParaRPr lang="en-US" altLang="en-US" sz="1200" b="1" dirty="0"/>
          </a:p>
          <a:p>
            <a:pPr>
              <a:spcAft>
                <a:spcPct val="0"/>
              </a:spcAft>
            </a:pPr>
            <a:r>
              <a:rPr lang="en-US" altLang="en-US" sz="1200" b="1" dirty="0">
                <a:latin typeface="Calibri"/>
                <a:ea typeface="Ebrima"/>
                <a:cs typeface="Ebrima"/>
              </a:rPr>
              <a:t>Reno </a:t>
            </a:r>
            <a:r>
              <a:rPr lang="en-US" altLang="en-US" sz="1200" dirty="0">
                <a:latin typeface="Calibri"/>
                <a:ea typeface="Ebrima"/>
                <a:cs typeface="Ebrima"/>
              </a:rPr>
              <a:t>- </a:t>
            </a:r>
            <a:r>
              <a:rPr lang="en-US" sz="1200" dirty="0">
                <a:latin typeface="Calibri"/>
                <a:ea typeface="Ebrima"/>
                <a:cs typeface="Calibri"/>
                <a:hlinkClick r:id="rId5"/>
              </a:rPr>
              <a:t>https://www.reno.gov/government/departments/development-services/building-permits</a:t>
            </a:r>
            <a:endParaRPr lang="en-US" altLang="en-US" sz="1200" b="1" dirty="0"/>
          </a:p>
          <a:p>
            <a:pPr>
              <a:spcAft>
                <a:spcPct val="0"/>
              </a:spcAft>
            </a:pPr>
            <a:r>
              <a:rPr lang="en-US" altLang="en-US" sz="1200" b="1" dirty="0">
                <a:latin typeface="Calibri"/>
                <a:ea typeface="Ebrima"/>
                <a:cs typeface="Ebrima"/>
              </a:rPr>
              <a:t>Washoe County</a:t>
            </a:r>
            <a:r>
              <a:rPr lang="en-US" altLang="en-US" sz="1200" dirty="0">
                <a:latin typeface="Calibri"/>
                <a:ea typeface="Ebrima"/>
                <a:cs typeface="Ebrima"/>
              </a:rPr>
              <a:t> - </a:t>
            </a:r>
            <a:r>
              <a:rPr lang="en-US" sz="1200" dirty="0">
                <a:latin typeface="Calibri"/>
                <a:ea typeface="Ebrima"/>
                <a:cs typeface="Calibri"/>
                <a:hlinkClick r:id="rId6"/>
              </a:rPr>
              <a:t>https://www.washoecounty.gov/building/</a:t>
            </a:r>
            <a:endParaRPr lang="en-US" altLang="en-US" sz="1200" b="1" dirty="0"/>
          </a:p>
          <a:p>
            <a:pPr>
              <a:spcAft>
                <a:spcPct val="0"/>
              </a:spcAft>
            </a:pPr>
            <a:r>
              <a:rPr lang="en-US" altLang="en-US" sz="1200" b="1" dirty="0">
                <a:latin typeface="Calibri"/>
                <a:ea typeface="Ebrima"/>
                <a:cs typeface="Ebrima"/>
              </a:rPr>
              <a:t>Carson City </a:t>
            </a:r>
            <a:r>
              <a:rPr lang="en-US" altLang="en-US" sz="1200" dirty="0">
                <a:latin typeface="Calibri"/>
                <a:ea typeface="Ebrima"/>
                <a:cs typeface="Ebrima"/>
              </a:rPr>
              <a:t>- </a:t>
            </a:r>
            <a:r>
              <a:rPr lang="en-US" sz="1200" dirty="0">
                <a:latin typeface="Calibri"/>
                <a:ea typeface="Ebrima"/>
                <a:cs typeface="Calibri"/>
                <a:hlinkClick r:id="rId7"/>
              </a:rPr>
              <a:t>https://www.carson.org/government/departments-a-f/community-development/building-division</a:t>
            </a:r>
            <a:endParaRPr lang="en-US" altLang="en-US" sz="1200" b="1" dirty="0"/>
          </a:p>
          <a:p>
            <a:pPr>
              <a:spcAft>
                <a:spcPct val="0"/>
              </a:spcAft>
            </a:pPr>
            <a:r>
              <a:rPr lang="en-US" sz="1200" b="1" dirty="0">
                <a:latin typeface="Calibri"/>
                <a:ea typeface="Ebrima"/>
                <a:cs typeface="Calibri"/>
              </a:rPr>
              <a:t>Mineral County</a:t>
            </a:r>
            <a:r>
              <a:rPr lang="en-US" sz="1200" dirty="0">
                <a:latin typeface="Calibri"/>
                <a:ea typeface="Ebrima"/>
                <a:cs typeface="Calibri"/>
              </a:rPr>
              <a:t> - </a:t>
            </a:r>
            <a:r>
              <a:rPr lang="en-US" sz="1200" dirty="0">
                <a:latin typeface="Calibri"/>
                <a:ea typeface="Ebrima"/>
                <a:cs typeface="Calibri"/>
                <a:hlinkClick r:id="rId8"/>
              </a:rPr>
              <a:t>http://mineralcountynv.us/departments/building_inspector.php</a:t>
            </a:r>
            <a:endParaRPr lang="en-US" altLang="en-US" sz="1200" b="1" dirty="0"/>
          </a:p>
          <a:p>
            <a:pPr>
              <a:spcAft>
                <a:spcPct val="0"/>
              </a:spcAft>
            </a:pPr>
            <a:r>
              <a:rPr lang="en-US" sz="1200" b="1" dirty="0">
                <a:latin typeface="Calibri"/>
                <a:ea typeface="Ebrima"/>
                <a:cs typeface="Calibri"/>
              </a:rPr>
              <a:t>White Pine County</a:t>
            </a:r>
            <a:r>
              <a:rPr lang="en-US" sz="1200" dirty="0">
                <a:latin typeface="Calibri"/>
                <a:ea typeface="Ebrima"/>
                <a:cs typeface="Calibri"/>
              </a:rPr>
              <a:t> - </a:t>
            </a:r>
            <a:r>
              <a:rPr lang="en-US" sz="1200" dirty="0">
                <a:latin typeface="Calibri"/>
                <a:ea typeface="Ebrima"/>
                <a:cs typeface="Calibri"/>
                <a:hlinkClick r:id="rId9"/>
              </a:rPr>
              <a:t>https://www.whitepinecounty.net/132/Building</a:t>
            </a:r>
            <a:endParaRPr lang="en-US" sz="1200" dirty="0"/>
          </a:p>
          <a:p>
            <a:pPr>
              <a:spcAft>
                <a:spcPct val="0"/>
              </a:spcAft>
            </a:pPr>
            <a:r>
              <a:rPr lang="en-US" sz="1200" b="1" dirty="0">
                <a:latin typeface="Calibri"/>
                <a:ea typeface="Ebrima"/>
                <a:cs typeface="Calibri"/>
              </a:rPr>
              <a:t>Ely</a:t>
            </a:r>
            <a:r>
              <a:rPr lang="en-US" sz="1200" dirty="0">
                <a:latin typeface="Calibri"/>
                <a:ea typeface="Ebrima"/>
                <a:cs typeface="Calibri"/>
              </a:rPr>
              <a:t> - </a:t>
            </a:r>
            <a:r>
              <a:rPr lang="en-US" sz="1200" dirty="0">
                <a:latin typeface="Calibri"/>
                <a:ea typeface="Ebrima"/>
                <a:cs typeface="Calibri"/>
                <a:hlinkClick r:id="rId10"/>
              </a:rPr>
              <a:t>https://www.cityofelynv.gov/building-department-and-building-codes-city-of-ely/</a:t>
            </a:r>
            <a:endParaRPr lang="en-US" sz="1200" dirty="0"/>
          </a:p>
          <a:p>
            <a:pPr>
              <a:spcAft>
                <a:spcPct val="0"/>
              </a:spcAft>
            </a:pPr>
            <a:r>
              <a:rPr lang="en-US" sz="1200" b="1" dirty="0">
                <a:latin typeface="Calibri"/>
                <a:ea typeface="Ebrima"/>
                <a:cs typeface="Calibri"/>
              </a:rPr>
              <a:t>Lyon County</a:t>
            </a:r>
            <a:r>
              <a:rPr lang="en-US" sz="1200" dirty="0">
                <a:latin typeface="Calibri"/>
                <a:ea typeface="Ebrima"/>
                <a:cs typeface="Calibri"/>
              </a:rPr>
              <a:t> - </a:t>
            </a:r>
            <a:r>
              <a:rPr lang="en-US" sz="1200" dirty="0">
                <a:latin typeface="Calibri"/>
                <a:ea typeface="Ebrima"/>
                <a:cs typeface="Calibri"/>
                <a:hlinkClick r:id="rId11"/>
              </a:rPr>
              <a:t>https://www.lyon-county.org/153/Building</a:t>
            </a:r>
            <a:endParaRPr lang="en-US" sz="1200" dirty="0"/>
          </a:p>
          <a:p>
            <a:pPr>
              <a:spcAft>
                <a:spcPct val="0"/>
              </a:spcAft>
            </a:pPr>
            <a:r>
              <a:rPr lang="en-US" sz="1200" b="1" dirty="0">
                <a:latin typeface="Calibri"/>
                <a:ea typeface="Ebrima"/>
                <a:cs typeface="Calibri"/>
              </a:rPr>
              <a:t>Fernley </a:t>
            </a:r>
            <a:r>
              <a:rPr lang="en-US" sz="1200" dirty="0">
                <a:latin typeface="Calibri"/>
                <a:ea typeface="Ebrima"/>
                <a:cs typeface="Calibri"/>
              </a:rPr>
              <a:t>- </a:t>
            </a:r>
            <a:r>
              <a:rPr lang="en-US" sz="1200" dirty="0">
                <a:latin typeface="Calibri"/>
                <a:ea typeface="Ebrima"/>
                <a:cs typeface="Calibri"/>
                <a:hlinkClick r:id="rId12"/>
              </a:rPr>
              <a:t>https://www.cityoffernley.org/74/Building-Department</a:t>
            </a:r>
            <a:endParaRPr lang="en-US" sz="1200" dirty="0"/>
          </a:p>
          <a:p>
            <a:pPr>
              <a:spcAft>
                <a:spcPct val="0"/>
              </a:spcAft>
            </a:pPr>
            <a:r>
              <a:rPr lang="en-US" sz="1200" b="1" dirty="0">
                <a:latin typeface="Calibri"/>
                <a:ea typeface="Ebrima"/>
                <a:cs typeface="Calibri"/>
              </a:rPr>
              <a:t>Storey County - </a:t>
            </a:r>
            <a:r>
              <a:rPr lang="en-US" sz="1050" dirty="0">
                <a:latin typeface="Calibri"/>
                <a:ea typeface="Ebrima"/>
                <a:cs typeface="Calibri"/>
                <a:hlinkClick r:id="rId13"/>
              </a:rPr>
              <a:t>https://www.storeycounty.org/government/departments/community_development_building___fire_prevention/index.php</a:t>
            </a:r>
            <a:endParaRPr lang="en-US" sz="1050" dirty="0"/>
          </a:p>
          <a:p>
            <a:pPr>
              <a:spcAft>
                <a:spcPct val="0"/>
              </a:spcAft>
            </a:pPr>
            <a:r>
              <a:rPr lang="en-US" sz="1200" b="1" dirty="0">
                <a:latin typeface="Calibri"/>
                <a:ea typeface="Ebrima"/>
                <a:cs typeface="Calibri"/>
              </a:rPr>
              <a:t>Douglas County</a:t>
            </a:r>
            <a:r>
              <a:rPr lang="en-US" sz="1200" dirty="0">
                <a:latin typeface="Calibri"/>
                <a:ea typeface="Ebrima"/>
                <a:cs typeface="Calibri"/>
              </a:rPr>
              <a:t> </a:t>
            </a:r>
            <a:r>
              <a:rPr lang="en-US" sz="1100" dirty="0">
                <a:latin typeface="Calibri"/>
                <a:ea typeface="Ebrima"/>
                <a:cs typeface="Calibri"/>
              </a:rPr>
              <a:t>- </a:t>
            </a:r>
            <a:r>
              <a:rPr lang="en-US" sz="1100" dirty="0">
                <a:latin typeface="Calibri"/>
                <a:ea typeface="Ebrima"/>
                <a:cs typeface="Calibri"/>
                <a:hlinkClick r:id="rId14"/>
              </a:rPr>
              <a:t>https://www.douglascountynv.gov/government/departments/community_development/building_division</a:t>
            </a:r>
            <a:endParaRPr lang="en-US" sz="1100" dirty="0"/>
          </a:p>
        </p:txBody>
      </p:sp>
      <p:sp>
        <p:nvSpPr>
          <p:cNvPr id="4" name="Slide Number Placeholder 3"/>
          <p:cNvSpPr>
            <a:spLocks noGrp="1"/>
          </p:cNvSpPr>
          <p:nvPr>
            <p:ph type="sldNum" sz="quarter" idx="11"/>
          </p:nvPr>
        </p:nvSpPr>
        <p:spPr/>
        <p:txBody>
          <a:bodyPr/>
          <a:lstStyle/>
          <a:p>
            <a:pPr>
              <a:defRPr/>
            </a:pPr>
            <a:fld id="{D6F16B83-E1E8-41F5-84E0-16DEAD5544E8}" type="slidenum">
              <a:rPr lang="en-US" smtClean="0"/>
              <a:pPr>
                <a:defRPr/>
              </a:pPr>
              <a:t>29</a:t>
            </a:fld>
            <a:endParaRPr lang="en-US" dirty="0"/>
          </a:p>
        </p:txBody>
      </p:sp>
      <p:pic>
        <p:nvPicPr>
          <p:cNvPr id="3" name="Picture 9">
            <a:extLst>
              <a:ext uri="{FF2B5EF4-FFF2-40B4-BE49-F238E27FC236}">
                <a16:creationId xmlns:a16="http://schemas.microsoft.com/office/drawing/2014/main" id="{2A2B9BE2-CADF-DC29-0C61-BCA70363F72B}"/>
              </a:ext>
            </a:extLst>
          </p:cNvPr>
          <p:cNvPicPr>
            <a:picLocks noChangeAspect="1"/>
          </p:cNvPicPr>
          <p:nvPr/>
        </p:nvPicPr>
        <p:blipFill>
          <a:blip r:embed="rId15"/>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83035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05DA-EFBF-D4FF-941E-4C4BA97FDA1D}"/>
              </a:ext>
            </a:extLst>
          </p:cNvPr>
          <p:cNvSpPr>
            <a:spLocks noGrp="1"/>
          </p:cNvSpPr>
          <p:nvPr>
            <p:ph type="title"/>
          </p:nvPr>
        </p:nvSpPr>
        <p:spPr/>
        <p:txBody>
          <a:bodyPr/>
          <a:lstStyle/>
          <a:p>
            <a:r>
              <a:rPr lang="en-GB" dirty="0">
                <a:latin typeface="Calibri"/>
                <a:ea typeface="Ebrima"/>
                <a:cs typeface="Ebrima"/>
              </a:rPr>
              <a:t>Acronyms/Definitions</a:t>
            </a:r>
            <a:endParaRPr lang="en-GB" dirty="0" err="1"/>
          </a:p>
        </p:txBody>
      </p:sp>
      <p:sp>
        <p:nvSpPr>
          <p:cNvPr id="3" name="Content Placeholder 2">
            <a:extLst>
              <a:ext uri="{FF2B5EF4-FFF2-40B4-BE49-F238E27FC236}">
                <a16:creationId xmlns:a16="http://schemas.microsoft.com/office/drawing/2014/main" id="{D531131A-A2AE-A15B-1BD2-650166DF2633}"/>
              </a:ext>
            </a:extLst>
          </p:cNvPr>
          <p:cNvSpPr>
            <a:spLocks noGrp="1"/>
          </p:cNvSpPr>
          <p:nvPr>
            <p:ph idx="1"/>
          </p:nvPr>
        </p:nvSpPr>
        <p:spPr/>
        <p:txBody>
          <a:bodyPr/>
          <a:lstStyle/>
          <a:p>
            <a:r>
              <a:rPr lang="en-GB" b="1">
                <a:latin typeface="Calibri"/>
                <a:ea typeface="Ebrima"/>
                <a:cs typeface="Ebrima"/>
              </a:rPr>
              <a:t>ARPA</a:t>
            </a:r>
            <a:r>
              <a:rPr lang="en-GB">
                <a:latin typeface="Calibri"/>
                <a:ea typeface="Ebrima"/>
                <a:cs typeface="Ebrima"/>
              </a:rPr>
              <a:t> – American Rescue Plan Act</a:t>
            </a:r>
            <a:endParaRPr lang="en-US"/>
          </a:p>
          <a:p>
            <a:pPr lvl="1">
              <a:buFont typeface="Courier New" pitchFamily="2" charset="2"/>
            </a:pPr>
            <a:r>
              <a:rPr lang="en-GB" dirty="0">
                <a:latin typeface="Calibri"/>
                <a:ea typeface="Ebrima"/>
                <a:cs typeface="Ebrima"/>
              </a:rPr>
              <a:t>Congressional act that established many streams of funding for pandemic recovery</a:t>
            </a:r>
          </a:p>
          <a:p>
            <a:r>
              <a:rPr lang="en-GB" b="1">
                <a:latin typeface="Calibri"/>
                <a:ea typeface="Ebrima"/>
                <a:cs typeface="Ebrima"/>
              </a:rPr>
              <a:t>SLFRF</a:t>
            </a:r>
            <a:r>
              <a:rPr lang="en-GB">
                <a:latin typeface="Calibri"/>
                <a:ea typeface="Ebrima"/>
                <a:cs typeface="Ebrima"/>
              </a:rPr>
              <a:t> – State and Local Fiscal Recovery Funds</a:t>
            </a:r>
          </a:p>
          <a:p>
            <a:pPr lvl="1"/>
            <a:r>
              <a:rPr lang="en-GB" dirty="0">
                <a:latin typeface="Calibri"/>
                <a:ea typeface="Ebrima"/>
                <a:cs typeface="Ebrima"/>
              </a:rPr>
              <a:t>The State's main stream of revenue under ARPA</a:t>
            </a:r>
          </a:p>
          <a:p>
            <a:r>
              <a:rPr lang="en-GB" b="1">
                <a:latin typeface="Calibri"/>
                <a:ea typeface="Ebrima"/>
                <a:cs typeface="Ebrima"/>
              </a:rPr>
              <a:t>GFO</a:t>
            </a:r>
            <a:r>
              <a:rPr lang="en-GB">
                <a:latin typeface="Calibri"/>
                <a:ea typeface="Ebrima"/>
                <a:cs typeface="Ebrima"/>
              </a:rPr>
              <a:t> – Governor's Finance Office</a:t>
            </a:r>
          </a:p>
          <a:p>
            <a:pPr lvl="1"/>
            <a:r>
              <a:rPr lang="en-GB" dirty="0">
                <a:latin typeface="Calibri"/>
                <a:ea typeface="Ebrima"/>
                <a:cs typeface="Ebrima"/>
              </a:rPr>
              <a:t>State office overseeing SLFRF funds</a:t>
            </a:r>
          </a:p>
          <a:p>
            <a:r>
              <a:rPr lang="en-GB" b="1">
                <a:latin typeface="Calibri"/>
                <a:ea typeface="Ebrima"/>
                <a:cs typeface="Ebrima"/>
              </a:rPr>
              <a:t>CFR </a:t>
            </a:r>
            <a:r>
              <a:rPr lang="en-GB">
                <a:latin typeface="Calibri"/>
                <a:ea typeface="Ebrima"/>
                <a:cs typeface="Ebrima"/>
              </a:rPr>
              <a:t>– Code of Federal Regulations</a:t>
            </a:r>
          </a:p>
          <a:p>
            <a:pPr lvl="1"/>
            <a:r>
              <a:rPr lang="en-GB" dirty="0">
                <a:latin typeface="Calibri"/>
                <a:ea typeface="Ebrima"/>
                <a:cs typeface="Ebrima"/>
              </a:rPr>
              <a:t>Rules established by the Federal Government</a:t>
            </a:r>
            <a:endParaRPr lang="en-GB" dirty="0"/>
          </a:p>
          <a:p>
            <a:pPr marL="0" indent="0">
              <a:buNone/>
            </a:pPr>
            <a:endParaRPr lang="en-GB" dirty="0"/>
          </a:p>
          <a:p>
            <a:endParaRPr lang="en-GB"/>
          </a:p>
          <a:p>
            <a:pPr marL="0" indent="0">
              <a:buNone/>
            </a:pPr>
            <a:endParaRPr lang="en-GB"/>
          </a:p>
        </p:txBody>
      </p:sp>
      <p:sp>
        <p:nvSpPr>
          <p:cNvPr id="4" name="Slide Number Placeholder 3">
            <a:extLst>
              <a:ext uri="{FF2B5EF4-FFF2-40B4-BE49-F238E27FC236}">
                <a16:creationId xmlns:a16="http://schemas.microsoft.com/office/drawing/2014/main" id="{DBB248C4-2E33-C59C-1F6B-BA72E3CA1BA7}"/>
              </a:ext>
            </a:extLst>
          </p:cNvPr>
          <p:cNvSpPr>
            <a:spLocks noGrp="1"/>
          </p:cNvSpPr>
          <p:nvPr>
            <p:ph type="sldNum" sz="quarter" idx="11"/>
          </p:nvPr>
        </p:nvSpPr>
        <p:spPr/>
        <p:txBody>
          <a:bodyPr/>
          <a:lstStyle/>
          <a:p>
            <a:pPr>
              <a:defRPr/>
            </a:pPr>
            <a:fld id="{BCF21690-B1E2-42E3-BE87-79349418BA48}" type="slidenum">
              <a:rPr lang="en-US"/>
              <a:pPr>
                <a:defRPr/>
              </a:pPr>
              <a:t>3</a:t>
            </a:fld>
            <a:endParaRPr lang="en-US" dirty="0"/>
          </a:p>
        </p:txBody>
      </p:sp>
      <p:pic>
        <p:nvPicPr>
          <p:cNvPr id="6" name="Picture 9">
            <a:extLst>
              <a:ext uri="{FF2B5EF4-FFF2-40B4-BE49-F238E27FC236}">
                <a16:creationId xmlns:a16="http://schemas.microsoft.com/office/drawing/2014/main" id="{6D0E9904-6766-740F-9974-9DDC5E10AE8A}"/>
              </a:ext>
            </a:extLst>
          </p:cNvPr>
          <p:cNvPicPr>
            <a:picLocks noChangeAspect="1"/>
          </p:cNvPicPr>
          <p:nvPr/>
        </p:nvPicPr>
        <p:blipFill>
          <a:blip r:embed="rId3"/>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1932756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4232-4CFC-5341-21E7-451CD9418772}"/>
              </a:ext>
            </a:extLst>
          </p:cNvPr>
          <p:cNvSpPr>
            <a:spLocks noGrp="1"/>
          </p:cNvSpPr>
          <p:nvPr>
            <p:ph type="title"/>
          </p:nvPr>
        </p:nvSpPr>
        <p:spPr>
          <a:xfrm>
            <a:off x="457200" y="160336"/>
            <a:ext cx="8229600" cy="1143000"/>
          </a:xfrm>
        </p:spPr>
        <p:txBody>
          <a:bodyPr/>
          <a:lstStyle/>
          <a:p>
            <a:r>
              <a:rPr lang="en-US" dirty="0">
                <a:latin typeface="Calibri"/>
                <a:ea typeface="Ebrima"/>
                <a:cs typeface="Ebrima"/>
              </a:rPr>
              <a:t>References</a:t>
            </a:r>
            <a:endParaRPr lang="en-US" dirty="0"/>
          </a:p>
        </p:txBody>
      </p:sp>
      <p:sp>
        <p:nvSpPr>
          <p:cNvPr id="3" name="Content Placeholder 2">
            <a:extLst>
              <a:ext uri="{FF2B5EF4-FFF2-40B4-BE49-F238E27FC236}">
                <a16:creationId xmlns:a16="http://schemas.microsoft.com/office/drawing/2014/main" id="{8BB894C8-B98E-6A75-FAAA-CB1CDE2DBC4D}"/>
              </a:ext>
            </a:extLst>
          </p:cNvPr>
          <p:cNvSpPr>
            <a:spLocks noGrp="1"/>
          </p:cNvSpPr>
          <p:nvPr>
            <p:ph idx="1"/>
          </p:nvPr>
        </p:nvSpPr>
        <p:spPr>
          <a:xfrm>
            <a:off x="307258" y="901547"/>
            <a:ext cx="8836742" cy="4995683"/>
          </a:xfrm>
        </p:spPr>
        <p:txBody>
          <a:bodyPr/>
          <a:lstStyle/>
          <a:p>
            <a:pPr>
              <a:spcAft>
                <a:spcPct val="0"/>
              </a:spcAft>
            </a:pPr>
            <a:r>
              <a:rPr lang="en-US" sz="1400" dirty="0">
                <a:latin typeface="Calibri"/>
                <a:ea typeface="Ebrima"/>
                <a:cs typeface="Ebrima"/>
              </a:rPr>
              <a:t>Reference Documents</a:t>
            </a:r>
          </a:p>
          <a:p>
            <a:pPr lvl="1"/>
            <a:r>
              <a:rPr lang="en-US" sz="1050" b="1" dirty="0">
                <a:latin typeface="Calibri"/>
                <a:ea typeface="Ebrima"/>
                <a:cs typeface="Ebrima"/>
              </a:rPr>
              <a:t>ARPA State and Local Fiscal Recovery Funds (SLFRF) Final Rule - </a:t>
            </a:r>
            <a:r>
              <a:rPr lang="en-US" sz="1050" dirty="0">
                <a:latin typeface="Calibri"/>
                <a:ea typeface="Ebrima"/>
                <a:cs typeface="Calibri"/>
                <a:hlinkClick r:id="rId3"/>
              </a:rPr>
              <a:t>https://home.treasury.gov/system/files/136/SLFRF-Final-Rule.pdf</a:t>
            </a:r>
            <a:endParaRPr lang="en-US" sz="1050" dirty="0">
              <a:latin typeface="Calibri"/>
              <a:ea typeface="Ebrima"/>
              <a:cs typeface="Calibri"/>
            </a:endParaRPr>
          </a:p>
          <a:p>
            <a:pPr lvl="1"/>
            <a:r>
              <a:rPr lang="en-US" sz="1050" b="1" dirty="0">
                <a:latin typeface="Calibri"/>
                <a:ea typeface="Ebrima"/>
                <a:cs typeface="Calibri"/>
              </a:rPr>
              <a:t>Overview of the Final Rule  - </a:t>
            </a:r>
            <a:r>
              <a:rPr lang="en-US" sz="1050" dirty="0">
                <a:hlinkClick r:id="rId4"/>
              </a:rPr>
              <a:t>https://home.treasury.gov/system/files/136/SLFRF-Final-Rule-Overview.pdf</a:t>
            </a:r>
            <a:endParaRPr lang="en-US" sz="1050" b="1" dirty="0">
              <a:latin typeface="Calibri"/>
              <a:ea typeface="Ebrima"/>
              <a:cs typeface="Calibri"/>
            </a:endParaRPr>
          </a:p>
          <a:p>
            <a:pPr lvl="1"/>
            <a:r>
              <a:rPr lang="en-US" sz="1050" b="1" dirty="0">
                <a:latin typeface="Calibri"/>
                <a:ea typeface="Ebrima"/>
                <a:cs typeface="Calibri"/>
              </a:rPr>
              <a:t>Final Rule FAQs - </a:t>
            </a:r>
            <a:r>
              <a:rPr lang="en-US" sz="1050" dirty="0">
                <a:solidFill>
                  <a:srgbClr val="768D60"/>
                </a:solidFill>
                <a:hlinkClick r:id="rId5">
                  <a:extLst>
                    <a:ext uri="{A12FA001-AC4F-418D-AE19-62706E023703}">
                      <ahyp:hlinkClr xmlns:ahyp="http://schemas.microsoft.com/office/drawing/2018/hyperlinkcolor" val="tx"/>
                    </a:ext>
                  </a:extLst>
                </a:hlinkClick>
              </a:rPr>
              <a:t>https://home.treasury.gov/system/files/136/SLFRF-Final-Rule-FAQ.pdf</a:t>
            </a:r>
            <a:endParaRPr lang="en-US" sz="1050" dirty="0">
              <a:solidFill>
                <a:srgbClr val="768D60"/>
              </a:solidFill>
            </a:endParaRPr>
          </a:p>
          <a:p>
            <a:pPr lvl="1"/>
            <a:r>
              <a:rPr lang="en-US" sz="1050" b="1" dirty="0">
                <a:latin typeface="Calibri"/>
                <a:ea typeface="Ebrima"/>
                <a:cs typeface="Calibri"/>
              </a:rPr>
              <a:t>SLFRF Compliance and Reporting Guidance - </a:t>
            </a:r>
            <a:r>
              <a:rPr lang="en-US" sz="1050" dirty="0">
                <a:latin typeface="Calibri"/>
                <a:ea typeface="Ebrima"/>
                <a:cs typeface="Calibri"/>
                <a:hlinkClick r:id="rId6"/>
              </a:rPr>
              <a:t>https://home.treasury.gov/system/files/136/SLFRF-Compliance-and-Reporting-Guidance.pdf</a:t>
            </a:r>
            <a:endParaRPr lang="en-US" sz="1050" dirty="0">
              <a:latin typeface="Calibri"/>
              <a:ea typeface="Ebrima"/>
              <a:cs typeface="Calibri"/>
            </a:endParaRPr>
          </a:p>
          <a:p>
            <a:pPr lvl="1"/>
            <a:r>
              <a:rPr lang="en-US" sz="1050" b="1" dirty="0">
                <a:latin typeface="Calibri"/>
                <a:ea typeface="Ebrima"/>
                <a:cs typeface="Calibri"/>
              </a:rPr>
              <a:t>Recovery Plan Template - </a:t>
            </a:r>
            <a:r>
              <a:rPr lang="en-US" sz="1050" dirty="0">
                <a:hlinkClick r:id="rId7"/>
              </a:rPr>
              <a:t>https://home.treasury.gov/system/files/136/SLFRF-Recovery-Plan-Performance-Report-Template.docx</a:t>
            </a:r>
            <a:endParaRPr lang="en-US" sz="1200" b="1" dirty="0">
              <a:cs typeface="Calibri"/>
            </a:endParaRPr>
          </a:p>
          <a:p>
            <a:pPr lvl="1"/>
            <a:r>
              <a:rPr lang="en-US" sz="1050" b="1" dirty="0">
                <a:latin typeface="Calibri"/>
                <a:ea typeface="Ebrima"/>
                <a:cs typeface="Calibri"/>
              </a:rPr>
              <a:t>Code of Federal Regulations over Grants (2 CFR 200) -  </a:t>
            </a:r>
            <a:r>
              <a:rPr lang="en-US" sz="1050" dirty="0">
                <a:latin typeface="Calibri"/>
                <a:ea typeface="Ebrima"/>
                <a:cs typeface="Calibri"/>
                <a:hlinkClick r:id="rId8"/>
              </a:rPr>
              <a:t>https://www.ecfr.gov/current/title-2/subtitle-A/chapter-II/part-200?toc=1</a:t>
            </a:r>
            <a:endParaRPr lang="en-US" sz="1050" dirty="0">
              <a:cs typeface="Calibri"/>
            </a:endParaRPr>
          </a:p>
          <a:p>
            <a:pPr lvl="1"/>
            <a:r>
              <a:rPr lang="en-US" sz="1050" b="1" dirty="0">
                <a:latin typeface="Calibri"/>
                <a:ea typeface="Ebrima"/>
                <a:cs typeface="Calibri"/>
              </a:rPr>
              <a:t>Nevada Revised Statutes (NRS) 338 -</a:t>
            </a:r>
            <a:r>
              <a:rPr lang="en-US" sz="1050" dirty="0">
                <a:latin typeface="Calibri"/>
                <a:ea typeface="Ebrima"/>
                <a:cs typeface="Calibri"/>
              </a:rPr>
              <a:t> </a:t>
            </a:r>
            <a:r>
              <a:rPr lang="en-US" sz="1050" dirty="0">
                <a:latin typeface="Calibri"/>
                <a:ea typeface="Ebrima"/>
                <a:cs typeface="Calibri"/>
                <a:hlinkClick r:id="rId9"/>
              </a:rPr>
              <a:t>https://www.leg.state.nv.us/nrs/nrs-338.html</a:t>
            </a:r>
            <a:endParaRPr lang="en-US" sz="1050" dirty="0">
              <a:cs typeface="Calibri"/>
            </a:endParaRPr>
          </a:p>
          <a:p>
            <a:pPr lvl="1"/>
            <a:r>
              <a:rPr lang="en-US" sz="1050" b="1" dirty="0">
                <a:latin typeface="Calibri"/>
                <a:ea typeface="Ebrima"/>
                <a:cs typeface="Calibri"/>
              </a:rPr>
              <a:t>State Administrative Manual (SAM) - </a:t>
            </a:r>
            <a:r>
              <a:rPr lang="en-US" sz="1050" dirty="0">
                <a:latin typeface="Calibri"/>
                <a:ea typeface="Ebrima"/>
                <a:cs typeface="Calibri"/>
                <a:hlinkClick r:id="rId10"/>
              </a:rPr>
              <a:t>https://budget.nv.gov/uploadedFiles/budgetnvgov/content/Governance/SAM.pdf</a:t>
            </a:r>
            <a:endParaRPr lang="en-US" sz="1050" dirty="0">
              <a:cs typeface="Calibri"/>
            </a:endParaRPr>
          </a:p>
          <a:p>
            <a:pPr lvl="1"/>
            <a:r>
              <a:rPr lang="en-US" sz="1050" b="1" dirty="0">
                <a:latin typeface="Calibri"/>
                <a:ea typeface="Ebrima"/>
                <a:cs typeface="Calibri"/>
              </a:rPr>
              <a:t>Nevada Administrative Code (NAC) 333 - </a:t>
            </a:r>
            <a:r>
              <a:rPr lang="en-US" sz="1050" dirty="0">
                <a:latin typeface="Calibri"/>
                <a:ea typeface="Ebrima"/>
                <a:cs typeface="Calibri"/>
                <a:hlinkClick r:id="rId11"/>
              </a:rPr>
              <a:t>https://www.leg.state.nv.us/nac/nac-333.html</a:t>
            </a:r>
            <a:endParaRPr lang="en-US" sz="1050" dirty="0">
              <a:cs typeface="Calibri"/>
            </a:endParaRPr>
          </a:p>
          <a:p>
            <a:pPr>
              <a:spcAft>
                <a:spcPct val="0"/>
              </a:spcAft>
            </a:pPr>
            <a:r>
              <a:rPr lang="en-US" sz="1400" dirty="0">
                <a:latin typeface="Calibri"/>
                <a:ea typeface="Ebrima"/>
                <a:cs typeface="Ebrima"/>
              </a:rPr>
              <a:t>Prevailing Wages</a:t>
            </a:r>
          </a:p>
          <a:p>
            <a:pPr lvl="1"/>
            <a:r>
              <a:rPr lang="en-US" sz="1050" b="1" dirty="0">
                <a:latin typeface="Calibri"/>
                <a:ea typeface="Ebrima"/>
                <a:cs typeface="Calibri"/>
              </a:rPr>
              <a:t>Nevada Labor Commissioner homepage</a:t>
            </a:r>
            <a:r>
              <a:rPr lang="en-US" sz="1050" dirty="0">
                <a:latin typeface="Calibri"/>
                <a:ea typeface="Ebrima"/>
                <a:cs typeface="Calibri"/>
              </a:rPr>
              <a:t> - </a:t>
            </a:r>
            <a:r>
              <a:rPr lang="en-US" sz="1050" dirty="0">
                <a:latin typeface="Calibri"/>
                <a:ea typeface="Ebrima"/>
                <a:cs typeface="Calibri"/>
                <a:hlinkClick r:id="rId12"/>
              </a:rPr>
              <a:t>https://labor.nv.gov/PrevailingWage/2022-2023_Prevailing_Wages/</a:t>
            </a:r>
            <a:r>
              <a:rPr lang="en-US" sz="1050" dirty="0">
                <a:latin typeface="Calibri"/>
                <a:ea typeface="Ebrima"/>
                <a:cs typeface="Calibri"/>
              </a:rPr>
              <a:t>)</a:t>
            </a:r>
            <a:endParaRPr lang="en-US" sz="1050" dirty="0">
              <a:cs typeface="Calibri"/>
            </a:endParaRPr>
          </a:p>
          <a:p>
            <a:pPr lvl="1"/>
            <a:r>
              <a:rPr lang="en-US" sz="1050" b="1" dirty="0">
                <a:latin typeface="Calibri"/>
                <a:ea typeface="Ebrima"/>
                <a:cs typeface="Calibri"/>
              </a:rPr>
              <a:t>2023 Clark County Prevailing Wage Rates </a:t>
            </a:r>
            <a:r>
              <a:rPr lang="en-US" sz="1050" dirty="0">
                <a:latin typeface="Calibri"/>
                <a:ea typeface="Ebrima"/>
                <a:cs typeface="Calibri"/>
              </a:rPr>
              <a:t>- </a:t>
            </a:r>
            <a:r>
              <a:rPr lang="en-US" sz="1050" dirty="0">
                <a:latin typeface="Calibri"/>
                <a:ea typeface="Ebrima"/>
                <a:cs typeface="Calibri"/>
                <a:hlinkClick r:id="rId13"/>
              </a:rPr>
              <a:t>https://labor.nv.gov/uploadedFiles/labornvgov/content/PrevailingWage/1.%20CLARK%202023(4).pdf</a:t>
            </a:r>
            <a:endParaRPr lang="en-US" sz="1050" dirty="0">
              <a:cs typeface="Calibri"/>
            </a:endParaRPr>
          </a:p>
          <a:p>
            <a:pPr lvl="1"/>
            <a:r>
              <a:rPr lang="en-US" sz="1050" b="1" dirty="0">
                <a:latin typeface="Calibri"/>
                <a:ea typeface="Ebrima"/>
                <a:cs typeface="Calibri"/>
              </a:rPr>
              <a:t>2023 Southern Nevada Rural Counties Prevailing Wage Rates</a:t>
            </a:r>
            <a:r>
              <a:rPr lang="en-US" sz="1050" dirty="0">
                <a:latin typeface="Calibri"/>
                <a:ea typeface="Ebrima"/>
                <a:cs typeface="Calibri"/>
              </a:rPr>
              <a:t> - </a:t>
            </a:r>
            <a:r>
              <a:rPr lang="en-US" sz="1050" dirty="0">
                <a:latin typeface="Calibri"/>
                <a:ea typeface="Ebrima"/>
                <a:cs typeface="Calibri"/>
                <a:hlinkClick r:id="rId14"/>
              </a:rPr>
              <a:t>https://labor.nv.gov/uploadedFiles/labornvgov/content/PrevailingWage/2.%20Southern%20Nevada%20Rural%20Region%202023(4).pdf</a:t>
            </a:r>
            <a:endParaRPr lang="en-US" sz="1050" dirty="0">
              <a:cs typeface="Calibri"/>
            </a:endParaRPr>
          </a:p>
          <a:p>
            <a:pPr lvl="1"/>
            <a:r>
              <a:rPr lang="en-US" sz="1050" b="1" dirty="0">
                <a:latin typeface="Calibri"/>
                <a:ea typeface="Ebrima"/>
                <a:cs typeface="Calibri"/>
              </a:rPr>
              <a:t>2023 Washoe county Prevailing Wage Rates</a:t>
            </a:r>
            <a:r>
              <a:rPr lang="en-US" sz="1050" dirty="0">
                <a:latin typeface="Calibri"/>
                <a:ea typeface="Ebrima"/>
                <a:cs typeface="Calibri"/>
              </a:rPr>
              <a:t> - </a:t>
            </a:r>
            <a:r>
              <a:rPr lang="en-US" sz="1050" dirty="0">
                <a:latin typeface="Calibri"/>
                <a:ea typeface="Ebrima"/>
                <a:cs typeface="Calibri"/>
                <a:hlinkClick r:id="rId15"/>
              </a:rPr>
              <a:t>https://labor.nv.gov/uploadedFiles/labornvgov/content/PrevailingWage/3.%20Washoe%202023(4).pdf</a:t>
            </a:r>
            <a:endParaRPr lang="en-US" sz="1050" dirty="0">
              <a:cs typeface="Calibri"/>
            </a:endParaRPr>
          </a:p>
          <a:p>
            <a:pPr lvl="1"/>
            <a:r>
              <a:rPr lang="en-US" sz="1050" b="1" dirty="0">
                <a:latin typeface="Calibri"/>
                <a:ea typeface="Ebrima"/>
                <a:cs typeface="Calibri"/>
              </a:rPr>
              <a:t>2023 Northern Nevada Rural Counties Prevailing Wage rates</a:t>
            </a:r>
            <a:r>
              <a:rPr lang="en-US" sz="1050" dirty="0">
                <a:latin typeface="Calibri"/>
                <a:ea typeface="Ebrima"/>
                <a:cs typeface="Calibri"/>
              </a:rPr>
              <a:t> - </a:t>
            </a:r>
            <a:r>
              <a:rPr lang="en-US" sz="1050" dirty="0">
                <a:latin typeface="Calibri"/>
                <a:ea typeface="Ebrima"/>
                <a:cs typeface="Calibri"/>
                <a:hlinkClick r:id="rId16"/>
              </a:rPr>
              <a:t>https://labor.nv.gov/uploadedFiles/labornvgov/content/PrevailingWage/4.%20Northern%20Nevada%20Rural%20Region%202023(3).pdf</a:t>
            </a:r>
            <a:endParaRPr lang="en-US" sz="1050" dirty="0">
              <a:cs typeface="Calibri"/>
            </a:endParaRPr>
          </a:p>
          <a:p>
            <a:pPr lvl="1"/>
            <a:r>
              <a:rPr lang="en-US" sz="1050" b="1" dirty="0">
                <a:latin typeface="Calibri"/>
                <a:ea typeface="Ebrima"/>
                <a:cs typeface="Calibri"/>
              </a:rPr>
              <a:t>Federal Prevailing wage (Davis-Bacon) Homepage</a:t>
            </a:r>
            <a:r>
              <a:rPr lang="en-US" sz="1050" dirty="0">
                <a:latin typeface="Calibri"/>
                <a:ea typeface="Ebrima"/>
                <a:cs typeface="Calibri"/>
              </a:rPr>
              <a:t> - </a:t>
            </a:r>
            <a:r>
              <a:rPr lang="en-US" sz="1050" dirty="0">
                <a:latin typeface="Calibri"/>
                <a:ea typeface="Ebrima"/>
                <a:cs typeface="Calibri"/>
                <a:hlinkClick r:id="rId17"/>
              </a:rPr>
              <a:t>https://www.dol.gov/agencies/whd/government-contracts/construction</a:t>
            </a:r>
            <a:endParaRPr lang="en-US" sz="1050" dirty="0">
              <a:cs typeface="Calibri"/>
            </a:endParaRPr>
          </a:p>
          <a:p>
            <a:pPr lvl="1"/>
            <a:r>
              <a:rPr lang="en-US" sz="1050" b="1" dirty="0">
                <a:latin typeface="Calibri"/>
                <a:ea typeface="Ebrima"/>
                <a:cs typeface="Calibri"/>
              </a:rPr>
              <a:t>Nevada Dais-Bacon Search Results – </a:t>
            </a:r>
            <a:r>
              <a:rPr lang="en-US" sz="1050" dirty="0">
                <a:latin typeface="Calibri"/>
                <a:ea typeface="Ebrima"/>
                <a:cs typeface="Calibri"/>
                <a:hlinkClick r:id="rId18"/>
              </a:rPr>
              <a:t>https://sam.gov</a:t>
            </a:r>
            <a:r>
              <a:rPr lang="en-US" sz="1050" dirty="0">
                <a:latin typeface="Calibri"/>
                <a:ea typeface="Ebrima"/>
                <a:cs typeface="Calibri"/>
              </a:rPr>
              <a:t> or </a:t>
            </a:r>
            <a:r>
              <a:rPr lang="en-US" sz="1050" dirty="0">
                <a:latin typeface="Calibri"/>
                <a:ea typeface="Ebrima"/>
                <a:cs typeface="Calibri"/>
                <a:hlinkClick r:id="rId19"/>
              </a:rPr>
              <a:t>https://bit.ly/3TXxXkG</a:t>
            </a:r>
            <a:endParaRPr lang="en-US" sz="1050" dirty="0">
              <a:cs typeface="Calibri"/>
            </a:endParaRPr>
          </a:p>
        </p:txBody>
      </p:sp>
      <p:sp>
        <p:nvSpPr>
          <p:cNvPr id="4" name="Slide Number Placeholder 3">
            <a:extLst>
              <a:ext uri="{FF2B5EF4-FFF2-40B4-BE49-F238E27FC236}">
                <a16:creationId xmlns:a16="http://schemas.microsoft.com/office/drawing/2014/main" id="{6C833AEB-CCF5-A7A3-5ECB-D18A8821B3D5}"/>
              </a:ext>
            </a:extLst>
          </p:cNvPr>
          <p:cNvSpPr>
            <a:spLocks noGrp="1"/>
          </p:cNvSpPr>
          <p:nvPr>
            <p:ph type="sldNum" sz="quarter" idx="11"/>
          </p:nvPr>
        </p:nvSpPr>
        <p:spPr/>
        <p:txBody>
          <a:bodyPr/>
          <a:lstStyle/>
          <a:p>
            <a:pPr>
              <a:defRPr/>
            </a:pPr>
            <a:fld id="{BCF21690-B1E2-42E3-BE87-79349418BA48}" type="slidenum">
              <a:rPr lang="en-US"/>
              <a:pPr>
                <a:defRPr/>
              </a:pPr>
              <a:t>30</a:t>
            </a:fld>
            <a:endParaRPr lang="en-US" dirty="0"/>
          </a:p>
        </p:txBody>
      </p:sp>
      <p:pic>
        <p:nvPicPr>
          <p:cNvPr id="6" name="Picture 9">
            <a:extLst>
              <a:ext uri="{FF2B5EF4-FFF2-40B4-BE49-F238E27FC236}">
                <a16:creationId xmlns:a16="http://schemas.microsoft.com/office/drawing/2014/main" id="{97112A17-2789-5885-3A51-C12256CA49FC}"/>
              </a:ext>
            </a:extLst>
          </p:cNvPr>
          <p:cNvPicPr>
            <a:picLocks noChangeAspect="1"/>
          </p:cNvPicPr>
          <p:nvPr/>
        </p:nvPicPr>
        <p:blipFill>
          <a:blip r:embed="rId20"/>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847861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4232-4CFC-5341-21E7-451CD9418772}"/>
              </a:ext>
            </a:extLst>
          </p:cNvPr>
          <p:cNvSpPr>
            <a:spLocks noGrp="1"/>
          </p:cNvSpPr>
          <p:nvPr>
            <p:ph type="title"/>
          </p:nvPr>
        </p:nvSpPr>
        <p:spPr/>
        <p:txBody>
          <a:bodyPr/>
          <a:lstStyle/>
          <a:p>
            <a:r>
              <a:rPr lang="en-US" dirty="0">
                <a:latin typeface="Calibri"/>
                <a:ea typeface="Ebrima"/>
                <a:cs typeface="Ebrima"/>
              </a:rPr>
              <a:t>References, contd.</a:t>
            </a:r>
            <a:endParaRPr lang="en-US" dirty="0"/>
          </a:p>
        </p:txBody>
      </p:sp>
      <p:sp>
        <p:nvSpPr>
          <p:cNvPr id="3" name="Content Placeholder 2">
            <a:extLst>
              <a:ext uri="{FF2B5EF4-FFF2-40B4-BE49-F238E27FC236}">
                <a16:creationId xmlns:a16="http://schemas.microsoft.com/office/drawing/2014/main" id="{8BB894C8-B98E-6A75-FAAA-CB1CDE2DBC4D}"/>
              </a:ext>
            </a:extLst>
          </p:cNvPr>
          <p:cNvSpPr>
            <a:spLocks noGrp="1"/>
          </p:cNvSpPr>
          <p:nvPr>
            <p:ph idx="1"/>
          </p:nvPr>
        </p:nvSpPr>
        <p:spPr>
          <a:xfrm>
            <a:off x="457200" y="1600200"/>
            <a:ext cx="8277060" cy="4525963"/>
          </a:xfrm>
        </p:spPr>
        <p:txBody>
          <a:bodyPr/>
          <a:lstStyle/>
          <a:p>
            <a:pPr>
              <a:spcAft>
                <a:spcPct val="0"/>
              </a:spcAft>
            </a:pPr>
            <a:r>
              <a:rPr lang="en-US" sz="2400" dirty="0">
                <a:latin typeface="Calibri"/>
                <a:ea typeface="Ebrima"/>
                <a:cs typeface="Ebrima"/>
              </a:rPr>
              <a:t>Debarred Companies</a:t>
            </a:r>
          </a:p>
          <a:p>
            <a:pPr lvl="1">
              <a:buFont typeface="Courier New" pitchFamily="2" charset="2"/>
            </a:pPr>
            <a:r>
              <a:rPr lang="en-US" sz="2000" dirty="0">
                <a:latin typeface="Calibri"/>
                <a:ea typeface="Ebrima"/>
                <a:cs typeface="Ebrima"/>
              </a:rPr>
              <a:t>Federal Law: </a:t>
            </a:r>
            <a:r>
              <a:rPr lang="en-US" sz="2000" dirty="0">
                <a:latin typeface="Calibri"/>
                <a:ea typeface="Ebrima"/>
                <a:cs typeface="Calibri"/>
                <a:hlinkClick r:id="rId3"/>
              </a:rPr>
              <a:t>https://www.ecfr.gov/current/title-48/chapter-1/subchapter-B/part-9/subpart-9.4</a:t>
            </a:r>
            <a:endParaRPr lang="en-US" sz="2000" b="1" dirty="0">
              <a:cs typeface="Ebrima"/>
            </a:endParaRPr>
          </a:p>
          <a:p>
            <a:pPr lvl="1">
              <a:buFont typeface="Courier New" pitchFamily="2" charset="2"/>
            </a:pPr>
            <a:r>
              <a:rPr lang="en-US" sz="2000" dirty="0">
                <a:latin typeface="Calibri"/>
                <a:ea typeface="Ebrima"/>
                <a:cs typeface="Calibri"/>
              </a:rPr>
              <a:t>Federal Debarred Company Search Instruction:  </a:t>
            </a:r>
            <a:r>
              <a:rPr lang="en-US" sz="2000" dirty="0">
                <a:latin typeface="Calibri"/>
                <a:ea typeface="Ebrima"/>
                <a:cs typeface="Calibri"/>
                <a:hlinkClick r:id="rId4"/>
              </a:rPr>
              <a:t>https://www.dol.gov/agencies/ofccp/debarred-list</a:t>
            </a:r>
            <a:endParaRPr lang="en-US" sz="2000" b="1" dirty="0">
              <a:cs typeface="Ebrima"/>
            </a:endParaRPr>
          </a:p>
          <a:p>
            <a:pPr lvl="1">
              <a:buFont typeface="Courier New" pitchFamily="2" charset="2"/>
            </a:pPr>
            <a:r>
              <a:rPr lang="en-US" sz="2000" dirty="0">
                <a:latin typeface="Calibri"/>
                <a:ea typeface="Ebrima"/>
                <a:cs typeface="Calibri"/>
              </a:rPr>
              <a:t>Federal Debarred List: </a:t>
            </a:r>
            <a:r>
              <a:rPr lang="en-US" sz="2000" dirty="0">
                <a:latin typeface="Calibri"/>
                <a:ea typeface="Ebrima"/>
                <a:cs typeface="Calibri"/>
                <a:hlinkClick r:id="rId5"/>
              </a:rPr>
              <a:t>https://sam.gov/search/</a:t>
            </a:r>
            <a:endParaRPr lang="en-US" sz="2000" dirty="0">
              <a:cs typeface="Calibri"/>
            </a:endParaRPr>
          </a:p>
          <a:p>
            <a:pPr lvl="1">
              <a:buFont typeface="Courier New" pitchFamily="2" charset="2"/>
            </a:pPr>
            <a:r>
              <a:rPr lang="en-US" sz="2000" dirty="0">
                <a:latin typeface="Calibri"/>
                <a:ea typeface="Ebrima"/>
                <a:cs typeface="Calibri"/>
              </a:rPr>
              <a:t>Nevada Debarred List:</a:t>
            </a:r>
          </a:p>
          <a:p>
            <a:pPr marL="747713" lvl="1" indent="0">
              <a:buNone/>
            </a:pPr>
            <a:r>
              <a:rPr lang="en-US" sz="2000" dirty="0">
                <a:latin typeface="Calibri"/>
                <a:ea typeface="Ebrima"/>
                <a:cs typeface="Calibri"/>
                <a:hlinkClick r:id="rId6"/>
              </a:rPr>
              <a:t>https://labor.nv.gov/PrevailingWage/Disqualified_Contractors/</a:t>
            </a:r>
            <a:endParaRPr lang="en-US" sz="2000" dirty="0">
              <a:cs typeface="Calibri"/>
            </a:endParaRPr>
          </a:p>
          <a:p>
            <a:pPr lvl="1"/>
            <a:endParaRPr lang="en-US" sz="800" b="1" dirty="0">
              <a:cs typeface="Ebrima"/>
            </a:endParaRPr>
          </a:p>
        </p:txBody>
      </p:sp>
      <p:sp>
        <p:nvSpPr>
          <p:cNvPr id="4" name="Slide Number Placeholder 3">
            <a:extLst>
              <a:ext uri="{FF2B5EF4-FFF2-40B4-BE49-F238E27FC236}">
                <a16:creationId xmlns:a16="http://schemas.microsoft.com/office/drawing/2014/main" id="{6C833AEB-CCF5-A7A3-5ECB-D18A8821B3D5}"/>
              </a:ext>
            </a:extLst>
          </p:cNvPr>
          <p:cNvSpPr>
            <a:spLocks noGrp="1"/>
          </p:cNvSpPr>
          <p:nvPr>
            <p:ph type="sldNum" sz="quarter" idx="11"/>
          </p:nvPr>
        </p:nvSpPr>
        <p:spPr/>
        <p:txBody>
          <a:bodyPr/>
          <a:lstStyle/>
          <a:p>
            <a:pPr>
              <a:defRPr/>
            </a:pPr>
            <a:fld id="{BCF21690-B1E2-42E3-BE87-79349418BA48}" type="slidenum">
              <a:rPr lang="en-US"/>
              <a:pPr>
                <a:defRPr/>
              </a:pPr>
              <a:t>31</a:t>
            </a:fld>
            <a:endParaRPr lang="en-US" dirty="0"/>
          </a:p>
        </p:txBody>
      </p:sp>
      <p:pic>
        <p:nvPicPr>
          <p:cNvPr id="6" name="Picture 9">
            <a:extLst>
              <a:ext uri="{FF2B5EF4-FFF2-40B4-BE49-F238E27FC236}">
                <a16:creationId xmlns:a16="http://schemas.microsoft.com/office/drawing/2014/main" id="{D8A3F25D-873B-1C47-1481-01F10C34D1A4}"/>
              </a:ext>
            </a:extLst>
          </p:cNvPr>
          <p:cNvPicPr>
            <a:picLocks noChangeAspect="1"/>
          </p:cNvPicPr>
          <p:nvPr/>
        </p:nvPicPr>
        <p:blipFill>
          <a:blip r:embed="rId7"/>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2921735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4C5C-E910-3AE5-03A8-B5A385EE96FB}"/>
              </a:ext>
            </a:extLst>
          </p:cNvPr>
          <p:cNvSpPr>
            <a:spLocks noGrp="1"/>
          </p:cNvSpPr>
          <p:nvPr>
            <p:ph type="title"/>
          </p:nvPr>
        </p:nvSpPr>
        <p:spPr/>
        <p:txBody>
          <a:bodyPr/>
          <a:lstStyle/>
          <a:p>
            <a:r>
              <a:rPr lang="en-US" dirty="0">
                <a:latin typeface="Calibri"/>
                <a:ea typeface="Ebrima"/>
                <a:cs typeface="Ebrima"/>
              </a:rPr>
              <a:t>Any questions?</a:t>
            </a:r>
            <a:endParaRPr lang="en-US" dirty="0"/>
          </a:p>
        </p:txBody>
      </p:sp>
      <p:sp>
        <p:nvSpPr>
          <p:cNvPr id="3" name="Content Placeholder 2">
            <a:extLst>
              <a:ext uri="{FF2B5EF4-FFF2-40B4-BE49-F238E27FC236}">
                <a16:creationId xmlns:a16="http://schemas.microsoft.com/office/drawing/2014/main" id="{427F9081-D1E4-6CFD-BE28-15100F3C969A}"/>
              </a:ext>
            </a:extLst>
          </p:cNvPr>
          <p:cNvSpPr>
            <a:spLocks noGrp="1"/>
          </p:cNvSpPr>
          <p:nvPr>
            <p:ph idx="1"/>
          </p:nvPr>
        </p:nvSpPr>
        <p:spPr/>
        <p:txBody>
          <a:bodyPr/>
          <a:lstStyle/>
          <a:p>
            <a:r>
              <a:rPr lang="en-US" dirty="0">
                <a:latin typeface="Calibri"/>
                <a:ea typeface="Ebrima"/>
                <a:cs typeface="Ebrima"/>
              </a:rPr>
              <a:t>Type any questions in the chat or use the Raise Hand feature.</a:t>
            </a:r>
          </a:p>
          <a:p>
            <a:pPr marL="0" indent="0">
              <a:buNone/>
            </a:pPr>
            <a:endParaRPr lang="en-US" dirty="0">
              <a:latin typeface="Calibri"/>
              <a:ea typeface="Ebrima"/>
              <a:cs typeface="Ebrima"/>
            </a:endParaRPr>
          </a:p>
          <a:p>
            <a:r>
              <a:rPr lang="en-US">
                <a:latin typeface="Calibri"/>
                <a:ea typeface="Ebrima"/>
                <a:cs typeface="Calibri"/>
              </a:rPr>
              <a:t>Questions can also be emailed to </a:t>
            </a:r>
            <a:r>
              <a:rPr lang="en-US">
                <a:latin typeface="Calibri"/>
                <a:ea typeface="Ebrima"/>
                <a:cs typeface="Calibri"/>
                <a:hlinkClick r:id="rId2"/>
              </a:rPr>
              <a:t>covid19@finance.nv.gov</a:t>
            </a:r>
            <a:r>
              <a:rPr lang="en-US">
                <a:latin typeface="Calibri"/>
                <a:ea typeface="Ebrima"/>
                <a:cs typeface="Calibri"/>
              </a:rPr>
              <a:t>.  All questions received will be compiled into a FAQ document to be posted on the </a:t>
            </a:r>
            <a:r>
              <a:rPr lang="en-US" dirty="0">
                <a:latin typeface="Calibri"/>
                <a:ea typeface="Ebrima"/>
                <a:cs typeface="Calibri"/>
              </a:rPr>
              <a:t>GFO website and emailed to attendees.</a:t>
            </a:r>
          </a:p>
          <a:p>
            <a:endParaRPr lang="en-US" dirty="0"/>
          </a:p>
        </p:txBody>
      </p:sp>
      <p:sp>
        <p:nvSpPr>
          <p:cNvPr id="4" name="Slide Number Placeholder 3">
            <a:extLst>
              <a:ext uri="{FF2B5EF4-FFF2-40B4-BE49-F238E27FC236}">
                <a16:creationId xmlns:a16="http://schemas.microsoft.com/office/drawing/2014/main" id="{F544537B-8600-2AE9-012C-1941E146867A}"/>
              </a:ext>
            </a:extLst>
          </p:cNvPr>
          <p:cNvSpPr>
            <a:spLocks noGrp="1"/>
          </p:cNvSpPr>
          <p:nvPr>
            <p:ph type="sldNum" sz="quarter" idx="11"/>
          </p:nvPr>
        </p:nvSpPr>
        <p:spPr/>
        <p:txBody>
          <a:bodyPr/>
          <a:lstStyle/>
          <a:p>
            <a:pPr>
              <a:defRPr/>
            </a:pPr>
            <a:fld id="{BCF21690-B1E2-42E3-BE87-79349418BA48}" type="slidenum">
              <a:rPr lang="en-US" smtClean="0"/>
              <a:pPr>
                <a:defRPr/>
              </a:pPr>
              <a:t>32</a:t>
            </a:fld>
            <a:endParaRPr lang="en-US" dirty="0"/>
          </a:p>
        </p:txBody>
      </p:sp>
      <p:pic>
        <p:nvPicPr>
          <p:cNvPr id="6" name="Picture 9">
            <a:extLst>
              <a:ext uri="{FF2B5EF4-FFF2-40B4-BE49-F238E27FC236}">
                <a16:creationId xmlns:a16="http://schemas.microsoft.com/office/drawing/2014/main" id="{CE897894-D7CE-7755-B8CD-515123ED6AC9}"/>
              </a:ext>
            </a:extLst>
          </p:cNvPr>
          <p:cNvPicPr>
            <a:picLocks noChangeAspect="1"/>
          </p:cNvPicPr>
          <p:nvPr/>
        </p:nvPicPr>
        <p:blipFill>
          <a:blip r:embed="rId3"/>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1624486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a:t>Contact Information</a:t>
            </a:r>
            <a:endParaRPr lang="en-US" altLang="en-US" sz="2800" dirty="0"/>
          </a:p>
        </p:txBody>
      </p:sp>
      <p:sp>
        <p:nvSpPr>
          <p:cNvPr id="2" name="Slide Number Placeholder 1"/>
          <p:cNvSpPr>
            <a:spLocks noGrp="1"/>
          </p:cNvSpPr>
          <p:nvPr>
            <p:ph type="sldNum" sz="quarter" idx="11"/>
          </p:nvPr>
        </p:nvSpPr>
        <p:spPr/>
        <p:txBody>
          <a:bodyPr/>
          <a:lstStyle/>
          <a:p>
            <a:pPr>
              <a:defRPr/>
            </a:pPr>
            <a:fld id="{441617E7-7315-4A3F-8DF5-5139BFE6B79B}" type="slidenum">
              <a:rPr lang="en-US" smtClean="0"/>
              <a:pPr>
                <a:defRPr/>
              </a:pPr>
              <a:t>33</a:t>
            </a:fld>
            <a:endParaRPr lang="en-US" dirty="0"/>
          </a:p>
        </p:txBody>
      </p:sp>
      <p:sp>
        <p:nvSpPr>
          <p:cNvPr id="5125" name="Rectangle 7"/>
          <p:cNvSpPr>
            <a:spLocks noChangeArrowheads="1"/>
          </p:cNvSpPr>
          <p:nvPr/>
        </p:nvSpPr>
        <p:spPr bwMode="auto">
          <a:xfrm>
            <a:off x="1447800" y="3200400"/>
            <a:ext cx="321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spcAft>
                <a:spcPts val="600"/>
              </a:spcAft>
              <a:buClr>
                <a:srgbClr val="01558A"/>
              </a:buClr>
              <a:buFont typeface="Wingdings" pitchFamily="2" charset="2"/>
              <a:buChar char="§"/>
              <a:defRPr sz="2400">
                <a:solidFill>
                  <a:srgbClr val="7F7F7F"/>
                </a:solidFill>
                <a:latin typeface="Calibri" pitchFamily="34" charset="0"/>
                <a:ea typeface="Ebrima" pitchFamily="2" charset="0"/>
                <a:cs typeface="Ebrima" pitchFamily="2" charset="0"/>
              </a:defRPr>
            </a:lvl1pPr>
            <a:lvl2pPr marL="742950" indent="-285750" eaLnBrk="0" hangingPunct="0">
              <a:spcBef>
                <a:spcPts val="600"/>
              </a:spcBef>
              <a:spcAft>
                <a:spcPts val="600"/>
              </a:spcAft>
              <a:buClr>
                <a:srgbClr val="595959"/>
              </a:buClr>
              <a:buFont typeface="Courier New" pitchFamily="49" charset="0"/>
              <a:buChar char="-"/>
              <a:defRPr sz="2000">
                <a:solidFill>
                  <a:srgbClr val="7F7F7F"/>
                </a:solidFill>
                <a:latin typeface="Calibri" pitchFamily="34" charset="0"/>
                <a:ea typeface="Ebrima" pitchFamily="2" charset="0"/>
                <a:cs typeface="Ebrima" pitchFamily="2" charset="0"/>
              </a:defRPr>
            </a:lvl2pPr>
            <a:lvl3pPr marL="1143000" indent="-228600" eaLnBrk="0" hangingPunct="0">
              <a:spcBef>
                <a:spcPts val="600"/>
              </a:spcBef>
              <a:spcAft>
                <a:spcPts val="600"/>
              </a:spcAft>
              <a:buClr>
                <a:srgbClr val="01558A"/>
              </a:buClr>
              <a:buFont typeface="Wingdings" pitchFamily="2" charset="2"/>
              <a:buChar char="§"/>
              <a:defRPr>
                <a:solidFill>
                  <a:srgbClr val="7F7F7F"/>
                </a:solidFill>
                <a:latin typeface="Calibri" pitchFamily="34" charset="0"/>
                <a:ea typeface="Ebrima" pitchFamily="2" charset="0"/>
                <a:cs typeface="Ebrima" pitchFamily="2" charset="0"/>
              </a:defRPr>
            </a:lvl3pPr>
            <a:lvl4pPr marL="1600200" indent="-228600" eaLnBrk="0" hangingPunct="0">
              <a:spcBef>
                <a:spcPts val="600"/>
              </a:spcBef>
              <a:spcAft>
                <a:spcPts val="600"/>
              </a:spcAft>
              <a:buClr>
                <a:srgbClr val="595959"/>
              </a:buClr>
              <a:buFont typeface="Courier New" pitchFamily="49" charset="0"/>
              <a:buChar char="-"/>
              <a:defRPr sz="1600">
                <a:solidFill>
                  <a:srgbClr val="7F7F7F"/>
                </a:solidFill>
                <a:latin typeface="Calibri" pitchFamily="34" charset="0"/>
                <a:ea typeface="Ebrima" pitchFamily="2" charset="0"/>
                <a:cs typeface="Ebrima" pitchFamily="2" charset="0"/>
              </a:defRPr>
            </a:lvl4pPr>
            <a:lvl5pPr marL="2057400" indent="-228600" eaLnBrk="0" hangingPunct="0">
              <a:spcBef>
                <a:spcPts val="600"/>
              </a:spcBef>
              <a:spcAft>
                <a:spcPts val="600"/>
              </a:spcAft>
              <a:buClr>
                <a:srgbClr val="01558A"/>
              </a:buClr>
              <a:buFont typeface="Wingdings" pitchFamily="2" charset="2"/>
              <a:buChar char="§"/>
              <a:defRPr sz="1600">
                <a:solidFill>
                  <a:srgbClr val="7F7F7F"/>
                </a:solidFill>
                <a:latin typeface="Calibri" pitchFamily="34" charset="0"/>
                <a:ea typeface="Ebrima" pitchFamily="2" charset="0"/>
                <a:cs typeface="Ebrima" pitchFamily="2" charset="0"/>
              </a:defRPr>
            </a:lvl5pPr>
            <a:lvl6pPr marL="2514600" indent="-228600" eaLnBrk="0" fontAlgn="base" hangingPunct="0">
              <a:spcBef>
                <a:spcPts val="600"/>
              </a:spcBef>
              <a:spcAft>
                <a:spcPts val="600"/>
              </a:spcAft>
              <a:buClr>
                <a:srgbClr val="01558A"/>
              </a:buClr>
              <a:buFont typeface="Wingdings" pitchFamily="2" charset="2"/>
              <a:buChar char="§"/>
              <a:defRPr sz="1600">
                <a:solidFill>
                  <a:srgbClr val="7F7F7F"/>
                </a:solidFill>
                <a:latin typeface="Calibri" pitchFamily="34" charset="0"/>
                <a:ea typeface="Ebrima" pitchFamily="2" charset="0"/>
                <a:cs typeface="Ebrima" pitchFamily="2" charset="0"/>
              </a:defRPr>
            </a:lvl6pPr>
            <a:lvl7pPr marL="2971800" indent="-228600" eaLnBrk="0" fontAlgn="base" hangingPunct="0">
              <a:spcBef>
                <a:spcPts val="600"/>
              </a:spcBef>
              <a:spcAft>
                <a:spcPts val="600"/>
              </a:spcAft>
              <a:buClr>
                <a:srgbClr val="01558A"/>
              </a:buClr>
              <a:buFont typeface="Wingdings" pitchFamily="2" charset="2"/>
              <a:buChar char="§"/>
              <a:defRPr sz="1600">
                <a:solidFill>
                  <a:srgbClr val="7F7F7F"/>
                </a:solidFill>
                <a:latin typeface="Calibri" pitchFamily="34" charset="0"/>
                <a:ea typeface="Ebrima" pitchFamily="2" charset="0"/>
                <a:cs typeface="Ebrima" pitchFamily="2" charset="0"/>
              </a:defRPr>
            </a:lvl7pPr>
            <a:lvl8pPr marL="3429000" indent="-228600" eaLnBrk="0" fontAlgn="base" hangingPunct="0">
              <a:spcBef>
                <a:spcPts val="600"/>
              </a:spcBef>
              <a:spcAft>
                <a:spcPts val="600"/>
              </a:spcAft>
              <a:buClr>
                <a:srgbClr val="01558A"/>
              </a:buClr>
              <a:buFont typeface="Wingdings" pitchFamily="2" charset="2"/>
              <a:buChar char="§"/>
              <a:defRPr sz="1600">
                <a:solidFill>
                  <a:srgbClr val="7F7F7F"/>
                </a:solidFill>
                <a:latin typeface="Calibri" pitchFamily="34" charset="0"/>
                <a:ea typeface="Ebrima" pitchFamily="2" charset="0"/>
                <a:cs typeface="Ebrima" pitchFamily="2" charset="0"/>
              </a:defRPr>
            </a:lvl8pPr>
            <a:lvl9pPr marL="3886200" indent="-228600" eaLnBrk="0" fontAlgn="base" hangingPunct="0">
              <a:spcBef>
                <a:spcPts val="600"/>
              </a:spcBef>
              <a:spcAft>
                <a:spcPts val="600"/>
              </a:spcAft>
              <a:buClr>
                <a:srgbClr val="01558A"/>
              </a:buClr>
              <a:buFont typeface="Wingdings" pitchFamily="2" charset="2"/>
              <a:buChar char="§"/>
              <a:defRPr sz="1600">
                <a:solidFill>
                  <a:srgbClr val="7F7F7F"/>
                </a:solidFill>
                <a:latin typeface="Calibri" pitchFamily="34" charset="0"/>
                <a:ea typeface="Ebrima" pitchFamily="2" charset="0"/>
                <a:cs typeface="Ebrima" pitchFamily="2" charset="0"/>
              </a:defRPr>
            </a:lvl9pPr>
          </a:lstStyle>
          <a:p>
            <a:pPr eaLnBrk="1" hangingPunct="1">
              <a:spcBef>
                <a:spcPct val="0"/>
              </a:spcBef>
              <a:spcAft>
                <a:spcPct val="0"/>
              </a:spcAft>
              <a:buClrTx/>
              <a:buFontTx/>
              <a:buNone/>
            </a:pPr>
            <a:endParaRPr lang="en-US" altLang="en-US" sz="1800" dirty="0">
              <a:solidFill>
                <a:schemeClr val="tx1"/>
              </a:solidFill>
              <a:latin typeface="Arial" charset="0"/>
            </a:endParaRPr>
          </a:p>
        </p:txBody>
      </p:sp>
      <p:sp>
        <p:nvSpPr>
          <p:cNvPr id="10" name="Rectangle 9"/>
          <p:cNvSpPr/>
          <p:nvPr/>
        </p:nvSpPr>
        <p:spPr>
          <a:xfrm>
            <a:off x="1987550" y="1597025"/>
            <a:ext cx="5135563" cy="175260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27" name="TextBox 3"/>
          <p:cNvSpPr txBox="1">
            <a:spLocks noChangeArrowheads="1"/>
          </p:cNvSpPr>
          <p:nvPr/>
        </p:nvSpPr>
        <p:spPr bwMode="auto">
          <a:xfrm>
            <a:off x="2190519" y="1835457"/>
            <a:ext cx="482059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ts val="600"/>
              </a:spcBef>
              <a:spcAft>
                <a:spcPts val="600"/>
              </a:spcAft>
              <a:buClr>
                <a:srgbClr val="01558A"/>
              </a:buClr>
              <a:buFont typeface="Wingdings" pitchFamily="2" charset="2"/>
              <a:buChar char="§"/>
              <a:defRPr sz="2400">
                <a:solidFill>
                  <a:srgbClr val="7F7F7F"/>
                </a:solidFill>
                <a:latin typeface="Calibri" pitchFamily="34" charset="0"/>
                <a:ea typeface="Ebrima" pitchFamily="2" charset="0"/>
                <a:cs typeface="Ebrima" pitchFamily="2" charset="0"/>
              </a:defRPr>
            </a:lvl1pPr>
            <a:lvl2pPr marL="742950" indent="-285750" eaLnBrk="0" hangingPunct="0">
              <a:spcBef>
                <a:spcPts val="600"/>
              </a:spcBef>
              <a:spcAft>
                <a:spcPts val="600"/>
              </a:spcAft>
              <a:buClr>
                <a:srgbClr val="595959"/>
              </a:buClr>
              <a:buFont typeface="Courier New" pitchFamily="49" charset="0"/>
              <a:buChar char="-"/>
              <a:defRPr sz="2000">
                <a:solidFill>
                  <a:srgbClr val="7F7F7F"/>
                </a:solidFill>
                <a:latin typeface="Calibri" pitchFamily="34" charset="0"/>
                <a:ea typeface="Ebrima" pitchFamily="2" charset="0"/>
                <a:cs typeface="Ebrima" pitchFamily="2" charset="0"/>
              </a:defRPr>
            </a:lvl2pPr>
            <a:lvl3pPr marL="1143000" indent="-228600" eaLnBrk="0" hangingPunct="0">
              <a:spcBef>
                <a:spcPts val="600"/>
              </a:spcBef>
              <a:spcAft>
                <a:spcPts val="600"/>
              </a:spcAft>
              <a:buClr>
                <a:srgbClr val="01558A"/>
              </a:buClr>
              <a:buFont typeface="Wingdings" pitchFamily="2" charset="2"/>
              <a:buChar char="§"/>
              <a:defRPr>
                <a:solidFill>
                  <a:srgbClr val="7F7F7F"/>
                </a:solidFill>
                <a:latin typeface="Calibri" pitchFamily="34" charset="0"/>
                <a:ea typeface="Ebrima" pitchFamily="2" charset="0"/>
                <a:cs typeface="Ebrima" pitchFamily="2" charset="0"/>
              </a:defRPr>
            </a:lvl3pPr>
            <a:lvl4pPr marL="1600200" indent="-228600" eaLnBrk="0" hangingPunct="0">
              <a:spcBef>
                <a:spcPts val="600"/>
              </a:spcBef>
              <a:spcAft>
                <a:spcPts val="600"/>
              </a:spcAft>
              <a:buClr>
                <a:srgbClr val="595959"/>
              </a:buClr>
              <a:buFont typeface="Courier New" pitchFamily="49" charset="0"/>
              <a:buChar char="-"/>
              <a:defRPr sz="1600">
                <a:solidFill>
                  <a:srgbClr val="7F7F7F"/>
                </a:solidFill>
                <a:latin typeface="Calibri" pitchFamily="34" charset="0"/>
                <a:ea typeface="Ebrima" pitchFamily="2" charset="0"/>
                <a:cs typeface="Ebrima" pitchFamily="2" charset="0"/>
              </a:defRPr>
            </a:lvl4pPr>
            <a:lvl5pPr marL="2057400" indent="-228600" eaLnBrk="0" hangingPunct="0">
              <a:spcBef>
                <a:spcPts val="600"/>
              </a:spcBef>
              <a:spcAft>
                <a:spcPts val="600"/>
              </a:spcAft>
              <a:buClr>
                <a:srgbClr val="01558A"/>
              </a:buClr>
              <a:buFont typeface="Wingdings" pitchFamily="2" charset="2"/>
              <a:buChar char="§"/>
              <a:defRPr sz="1600">
                <a:solidFill>
                  <a:srgbClr val="7F7F7F"/>
                </a:solidFill>
                <a:latin typeface="Calibri" pitchFamily="34" charset="0"/>
                <a:ea typeface="Ebrima" pitchFamily="2" charset="0"/>
                <a:cs typeface="Ebrima" pitchFamily="2" charset="0"/>
              </a:defRPr>
            </a:lvl5pPr>
            <a:lvl6pPr marL="2514600" indent="-228600" eaLnBrk="0" fontAlgn="base" hangingPunct="0">
              <a:spcBef>
                <a:spcPts val="600"/>
              </a:spcBef>
              <a:spcAft>
                <a:spcPts val="600"/>
              </a:spcAft>
              <a:buClr>
                <a:srgbClr val="01558A"/>
              </a:buClr>
              <a:buFont typeface="Wingdings" pitchFamily="2" charset="2"/>
              <a:buChar char="§"/>
              <a:defRPr sz="1600">
                <a:solidFill>
                  <a:srgbClr val="7F7F7F"/>
                </a:solidFill>
                <a:latin typeface="Calibri" pitchFamily="34" charset="0"/>
                <a:ea typeface="Ebrima" pitchFamily="2" charset="0"/>
                <a:cs typeface="Ebrima" pitchFamily="2" charset="0"/>
              </a:defRPr>
            </a:lvl6pPr>
            <a:lvl7pPr marL="2971800" indent="-228600" eaLnBrk="0" fontAlgn="base" hangingPunct="0">
              <a:spcBef>
                <a:spcPts val="600"/>
              </a:spcBef>
              <a:spcAft>
                <a:spcPts val="600"/>
              </a:spcAft>
              <a:buClr>
                <a:srgbClr val="01558A"/>
              </a:buClr>
              <a:buFont typeface="Wingdings" pitchFamily="2" charset="2"/>
              <a:buChar char="§"/>
              <a:defRPr sz="1600">
                <a:solidFill>
                  <a:srgbClr val="7F7F7F"/>
                </a:solidFill>
                <a:latin typeface="Calibri" pitchFamily="34" charset="0"/>
                <a:ea typeface="Ebrima" pitchFamily="2" charset="0"/>
                <a:cs typeface="Ebrima" pitchFamily="2" charset="0"/>
              </a:defRPr>
            </a:lvl7pPr>
            <a:lvl8pPr marL="3429000" indent="-228600" eaLnBrk="0" fontAlgn="base" hangingPunct="0">
              <a:spcBef>
                <a:spcPts val="600"/>
              </a:spcBef>
              <a:spcAft>
                <a:spcPts val="600"/>
              </a:spcAft>
              <a:buClr>
                <a:srgbClr val="01558A"/>
              </a:buClr>
              <a:buFont typeface="Wingdings" pitchFamily="2" charset="2"/>
              <a:buChar char="§"/>
              <a:defRPr sz="1600">
                <a:solidFill>
                  <a:srgbClr val="7F7F7F"/>
                </a:solidFill>
                <a:latin typeface="Calibri" pitchFamily="34" charset="0"/>
                <a:ea typeface="Ebrima" pitchFamily="2" charset="0"/>
                <a:cs typeface="Ebrima" pitchFamily="2" charset="0"/>
              </a:defRPr>
            </a:lvl8pPr>
            <a:lvl9pPr marL="3886200" indent="-228600" eaLnBrk="0" fontAlgn="base" hangingPunct="0">
              <a:spcBef>
                <a:spcPts val="600"/>
              </a:spcBef>
              <a:spcAft>
                <a:spcPts val="600"/>
              </a:spcAft>
              <a:buClr>
                <a:srgbClr val="01558A"/>
              </a:buClr>
              <a:buFont typeface="Wingdings" pitchFamily="2" charset="2"/>
              <a:buChar char="§"/>
              <a:defRPr sz="1600">
                <a:solidFill>
                  <a:srgbClr val="7F7F7F"/>
                </a:solidFill>
                <a:latin typeface="Calibri" pitchFamily="34" charset="0"/>
                <a:ea typeface="Ebrima" pitchFamily="2" charset="0"/>
                <a:cs typeface="Ebrima" pitchFamily="2" charset="0"/>
              </a:defRPr>
            </a:lvl9pPr>
          </a:lstStyle>
          <a:p>
            <a:pPr eaLnBrk="1" hangingPunct="1">
              <a:spcBef>
                <a:spcPct val="0"/>
              </a:spcBef>
              <a:spcAft>
                <a:spcPct val="0"/>
              </a:spcAft>
              <a:buClrTx/>
              <a:buNone/>
            </a:pPr>
            <a:r>
              <a:rPr lang="en-US" altLang="en-US" sz="2000" b="1" dirty="0">
                <a:solidFill>
                  <a:srgbClr val="005A9E"/>
                </a:solidFill>
                <a:latin typeface="Calibri"/>
                <a:ea typeface="Ebrima"/>
                <a:cs typeface="Ebrima"/>
              </a:rPr>
              <a:t>Email questions to covid19@finance.nv.gov</a:t>
            </a:r>
            <a:endParaRPr lang="en-US" altLang="en-US" sz="2000" b="1" dirty="0">
              <a:solidFill>
                <a:srgbClr val="005A9E"/>
              </a:solidFill>
            </a:endParaRPr>
          </a:p>
          <a:p>
            <a:pPr eaLnBrk="1" hangingPunct="1">
              <a:spcBef>
                <a:spcPct val="0"/>
              </a:spcBef>
              <a:spcAft>
                <a:spcPct val="0"/>
              </a:spcAft>
              <a:buClrTx/>
              <a:buNone/>
            </a:pPr>
            <a:endParaRPr lang="en-US" altLang="en-US" sz="1400" dirty="0">
              <a:solidFill>
                <a:schemeClr val="tx1"/>
              </a:solidFill>
            </a:endParaRPr>
          </a:p>
          <a:p>
            <a:pPr eaLnBrk="1" hangingPunct="1">
              <a:spcBef>
                <a:spcPct val="0"/>
              </a:spcBef>
              <a:spcAft>
                <a:spcPct val="0"/>
              </a:spcAft>
              <a:buClrTx/>
              <a:buNone/>
            </a:pPr>
            <a:r>
              <a:rPr lang="en-US" altLang="en-US" sz="1400" dirty="0">
                <a:solidFill>
                  <a:schemeClr val="tx1"/>
                </a:solidFill>
                <a:latin typeface="Arial"/>
                <a:ea typeface="Ebrima"/>
                <a:cs typeface="Ebrima"/>
              </a:rPr>
              <a:t>Use the subject line Capital Project Question</a:t>
            </a:r>
            <a:endParaRPr lang="en-US" altLang="en-US" sz="1400" dirty="0">
              <a:solidFill>
                <a:schemeClr val="tx1"/>
              </a:solidFill>
              <a:latin typeface="Arial" charset="0"/>
            </a:endParaRPr>
          </a:p>
          <a:p>
            <a:pPr>
              <a:spcBef>
                <a:spcPct val="0"/>
              </a:spcBef>
              <a:spcAft>
                <a:spcPct val="0"/>
              </a:spcAft>
              <a:buClrTx/>
              <a:buNone/>
            </a:pPr>
            <a:endParaRPr lang="en-US" altLang="en-US" sz="1400" dirty="0">
              <a:solidFill>
                <a:schemeClr val="tx1"/>
              </a:solidFill>
              <a:latin typeface="Arial" charset="0"/>
            </a:endParaRPr>
          </a:p>
          <a:p>
            <a:pPr>
              <a:spcBef>
                <a:spcPct val="0"/>
              </a:spcBef>
              <a:spcAft>
                <a:spcPct val="0"/>
              </a:spcAft>
              <a:buClrTx/>
              <a:buNone/>
            </a:pPr>
            <a:r>
              <a:rPr lang="en-US" altLang="en-US" sz="1400" dirty="0">
                <a:solidFill>
                  <a:schemeClr val="tx1"/>
                </a:solidFill>
                <a:latin typeface="Arial"/>
                <a:ea typeface="Ebrima"/>
                <a:cs typeface="Ebrima"/>
              </a:rPr>
              <a:t>For urgent matters, contact your state cognizant agency</a:t>
            </a:r>
          </a:p>
        </p:txBody>
      </p:sp>
      <p:pic>
        <p:nvPicPr>
          <p:cNvPr id="4" name="Picture 9">
            <a:extLst>
              <a:ext uri="{FF2B5EF4-FFF2-40B4-BE49-F238E27FC236}">
                <a16:creationId xmlns:a16="http://schemas.microsoft.com/office/drawing/2014/main" id="{D60D4911-7B5B-2694-8A84-880F146D49DB}"/>
              </a:ext>
            </a:extLst>
          </p:cNvPr>
          <p:cNvPicPr>
            <a:picLocks noChangeAspect="1"/>
          </p:cNvPicPr>
          <p:nvPr/>
        </p:nvPicPr>
        <p:blipFill>
          <a:blip r:embed="rId2"/>
          <a:stretch>
            <a:fillRect/>
          </a:stretch>
        </p:blipFill>
        <p:spPr>
          <a:xfrm>
            <a:off x="1585180" y="6276451"/>
            <a:ext cx="1795201" cy="5853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C05D-DA13-3C32-287F-5CED63B17E12}"/>
              </a:ext>
            </a:extLst>
          </p:cNvPr>
          <p:cNvSpPr>
            <a:spLocks noGrp="1"/>
          </p:cNvSpPr>
          <p:nvPr>
            <p:ph type="title"/>
          </p:nvPr>
        </p:nvSpPr>
        <p:spPr/>
        <p:txBody>
          <a:bodyPr/>
          <a:lstStyle/>
          <a:p>
            <a:r>
              <a:rPr lang="en-US" dirty="0">
                <a:latin typeface="Calibri"/>
                <a:ea typeface="Ebrima"/>
                <a:cs typeface="Ebrima"/>
              </a:rPr>
              <a:t>Period of Performance </a:t>
            </a:r>
            <a:endParaRPr lang="en-US" dirty="0"/>
          </a:p>
        </p:txBody>
      </p:sp>
      <p:sp>
        <p:nvSpPr>
          <p:cNvPr id="3" name="Content Placeholder 2">
            <a:extLst>
              <a:ext uri="{FF2B5EF4-FFF2-40B4-BE49-F238E27FC236}">
                <a16:creationId xmlns:a16="http://schemas.microsoft.com/office/drawing/2014/main" id="{F351CFE1-07A0-3F84-7953-312C7C1392D4}"/>
              </a:ext>
            </a:extLst>
          </p:cNvPr>
          <p:cNvSpPr>
            <a:spLocks noGrp="1"/>
          </p:cNvSpPr>
          <p:nvPr>
            <p:ph idx="1"/>
          </p:nvPr>
        </p:nvSpPr>
        <p:spPr/>
        <p:txBody>
          <a:bodyPr/>
          <a:lstStyle/>
          <a:p>
            <a:r>
              <a:rPr lang="en-US" dirty="0">
                <a:latin typeface="Calibri"/>
                <a:ea typeface="Ebrima"/>
                <a:cs typeface="Ebrima"/>
              </a:rPr>
              <a:t>Under the SLFRF program, funds must be used for </a:t>
            </a:r>
            <a:r>
              <a:rPr lang="en-US">
                <a:latin typeface="Calibri"/>
                <a:ea typeface="Ebrima"/>
                <a:cs typeface="Ebrima"/>
              </a:rPr>
              <a:t>costs incurred on or after March 3, 2021. Furthermore, </a:t>
            </a:r>
            <a:r>
              <a:rPr lang="en-US" dirty="0">
                <a:latin typeface="Calibri"/>
                <a:ea typeface="Ebrima"/>
                <a:cs typeface="Ebrima"/>
              </a:rPr>
              <a:t>funds must be obligated by December 31, 2024, and expended by December 31, 2026. This time period, during which recipients can expend SLFRF funds, is the “period of performance”.</a:t>
            </a:r>
            <a:endParaRPr lang="en-US" dirty="0"/>
          </a:p>
          <a:p>
            <a:endParaRPr lang="en-US" dirty="0"/>
          </a:p>
          <a:p>
            <a:pPr marL="0" indent="0">
              <a:buNone/>
            </a:pPr>
            <a:endParaRPr lang="en-US" dirty="0">
              <a:highlight>
                <a:srgbClr val="FFFF00"/>
              </a:highlight>
            </a:endParaRPr>
          </a:p>
        </p:txBody>
      </p:sp>
      <p:sp>
        <p:nvSpPr>
          <p:cNvPr id="4" name="Slide Number Placeholder 3">
            <a:extLst>
              <a:ext uri="{FF2B5EF4-FFF2-40B4-BE49-F238E27FC236}">
                <a16:creationId xmlns:a16="http://schemas.microsoft.com/office/drawing/2014/main" id="{4D7D240A-4962-BBA6-7AB6-857C485D7AAB}"/>
              </a:ext>
            </a:extLst>
          </p:cNvPr>
          <p:cNvSpPr>
            <a:spLocks noGrp="1"/>
          </p:cNvSpPr>
          <p:nvPr>
            <p:ph type="sldNum" sz="quarter" idx="11"/>
          </p:nvPr>
        </p:nvSpPr>
        <p:spPr/>
        <p:txBody>
          <a:bodyPr/>
          <a:lstStyle/>
          <a:p>
            <a:pPr>
              <a:defRPr/>
            </a:pPr>
            <a:fld id="{BCF21690-B1E2-42E3-BE87-79349418BA48}" type="slidenum">
              <a:rPr lang="en-US" smtClean="0"/>
              <a:pPr>
                <a:defRPr/>
              </a:pPr>
              <a:t>4</a:t>
            </a:fld>
            <a:endParaRPr lang="en-US" dirty="0"/>
          </a:p>
        </p:txBody>
      </p:sp>
      <p:pic>
        <p:nvPicPr>
          <p:cNvPr id="6" name="Picture 9">
            <a:extLst>
              <a:ext uri="{FF2B5EF4-FFF2-40B4-BE49-F238E27FC236}">
                <a16:creationId xmlns:a16="http://schemas.microsoft.com/office/drawing/2014/main" id="{09DCEA09-DAC0-7EE0-C1CD-0E1B61526D2E}"/>
              </a:ext>
            </a:extLst>
          </p:cNvPr>
          <p:cNvPicPr>
            <a:picLocks noChangeAspect="1"/>
          </p:cNvPicPr>
          <p:nvPr/>
        </p:nvPicPr>
        <p:blipFill>
          <a:blip r:embed="rId3"/>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84717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4400" dirty="0">
                <a:latin typeface="Calibri"/>
                <a:ea typeface="Ebrima"/>
                <a:cs typeface="Ebrima"/>
              </a:rPr>
              <a:t>Capital Projects</a:t>
            </a:r>
            <a:endParaRPr lang="en-US" altLang="en-US" sz="1800" dirty="0">
              <a:highlight>
                <a:srgbClr val="FFFF00"/>
              </a:highlight>
            </a:endParaRPr>
          </a:p>
        </p:txBody>
      </p:sp>
      <p:sp>
        <p:nvSpPr>
          <p:cNvPr id="4099" name="Content Placeholder 2"/>
          <p:cNvSpPr>
            <a:spLocks noGrp="1"/>
          </p:cNvSpPr>
          <p:nvPr>
            <p:ph idx="1"/>
          </p:nvPr>
        </p:nvSpPr>
        <p:spPr/>
        <p:txBody>
          <a:bodyPr/>
          <a:lstStyle/>
          <a:p>
            <a:pPr>
              <a:spcAft>
                <a:spcPct val="0"/>
              </a:spcAft>
            </a:pPr>
            <a:r>
              <a:rPr lang="en-US" dirty="0"/>
              <a:t>Projects must comply with all applicable federal laws and regulations, and with all requirements for state, local, and Tribal laws and ordinances to the extent that such requirements do not conflict with federal laws. </a:t>
            </a:r>
          </a:p>
          <a:p>
            <a:pPr>
              <a:spcAft>
                <a:spcPct val="0"/>
              </a:spcAft>
            </a:pPr>
            <a:r>
              <a:rPr lang="en-US" dirty="0"/>
              <a:t>Projects should be carried out in ways that produce high-quality infrastructure, avert disruptive and costly delays, and promote efficiency. </a:t>
            </a:r>
          </a:p>
          <a:p>
            <a:pPr marL="0" indent="0">
              <a:spcAft>
                <a:spcPct val="0"/>
              </a:spcAft>
              <a:buNone/>
            </a:pPr>
            <a:endParaRPr lang="en-US" altLang="en-US" dirty="0"/>
          </a:p>
          <a:p>
            <a:pPr>
              <a:spcAft>
                <a:spcPct val="0"/>
              </a:spcAft>
            </a:pPr>
            <a:endParaRPr lang="en-US" altLang="en-US" dirty="0"/>
          </a:p>
        </p:txBody>
      </p:sp>
      <p:sp>
        <p:nvSpPr>
          <p:cNvPr id="4" name="Slide Number Placeholder 3"/>
          <p:cNvSpPr>
            <a:spLocks noGrp="1"/>
          </p:cNvSpPr>
          <p:nvPr>
            <p:ph type="sldNum" sz="quarter" idx="11"/>
          </p:nvPr>
        </p:nvSpPr>
        <p:spPr/>
        <p:txBody>
          <a:bodyPr/>
          <a:lstStyle/>
          <a:p>
            <a:pPr>
              <a:defRPr/>
            </a:pPr>
            <a:fld id="{D6F16B83-E1E8-41F5-84E0-16DEAD5544E8}" type="slidenum">
              <a:rPr lang="en-US" smtClean="0"/>
              <a:pPr>
                <a:defRPr/>
              </a:pPr>
              <a:t>5</a:t>
            </a:fld>
            <a:endParaRPr lang="en-US" dirty="0"/>
          </a:p>
        </p:txBody>
      </p:sp>
      <p:pic>
        <p:nvPicPr>
          <p:cNvPr id="3" name="Picture 9">
            <a:extLst>
              <a:ext uri="{FF2B5EF4-FFF2-40B4-BE49-F238E27FC236}">
                <a16:creationId xmlns:a16="http://schemas.microsoft.com/office/drawing/2014/main" id="{97C7E253-7AA6-517C-6290-F91AC3EF7C83}"/>
              </a:ext>
            </a:extLst>
          </p:cNvPr>
          <p:cNvPicPr>
            <a:picLocks noChangeAspect="1"/>
          </p:cNvPicPr>
          <p:nvPr/>
        </p:nvPicPr>
        <p:blipFill>
          <a:blip r:embed="rId3"/>
          <a:stretch>
            <a:fillRect/>
          </a:stretch>
        </p:blipFill>
        <p:spPr>
          <a:xfrm>
            <a:off x="1585180" y="6276451"/>
            <a:ext cx="1795201" cy="5853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F262-4F4C-CC2F-F3DD-B717A6E1FB17}"/>
              </a:ext>
            </a:extLst>
          </p:cNvPr>
          <p:cNvSpPr>
            <a:spLocks noGrp="1"/>
          </p:cNvSpPr>
          <p:nvPr>
            <p:ph type="title"/>
          </p:nvPr>
        </p:nvSpPr>
        <p:spPr/>
        <p:txBody>
          <a:bodyPr/>
          <a:lstStyle/>
          <a:p>
            <a:r>
              <a:rPr lang="en-US" dirty="0">
                <a:latin typeface="Calibri"/>
                <a:ea typeface="Ebrima"/>
                <a:cs typeface="Ebrima"/>
              </a:rPr>
              <a:t>Capital Projects &amp; The Final Rule</a:t>
            </a:r>
            <a:endParaRPr lang="en-US" sz="1800" dirty="0"/>
          </a:p>
        </p:txBody>
      </p:sp>
      <p:sp>
        <p:nvSpPr>
          <p:cNvPr id="3" name="Content Placeholder 2">
            <a:extLst>
              <a:ext uri="{FF2B5EF4-FFF2-40B4-BE49-F238E27FC236}">
                <a16:creationId xmlns:a16="http://schemas.microsoft.com/office/drawing/2014/main" id="{E9491610-CF0D-920C-E125-32A12376BBC5}"/>
              </a:ext>
            </a:extLst>
          </p:cNvPr>
          <p:cNvSpPr>
            <a:spLocks noGrp="1"/>
          </p:cNvSpPr>
          <p:nvPr>
            <p:ph idx="1"/>
          </p:nvPr>
        </p:nvSpPr>
        <p:spPr>
          <a:xfrm>
            <a:off x="351503" y="1417638"/>
            <a:ext cx="8440994" cy="5091317"/>
          </a:xfrm>
        </p:spPr>
        <p:txBody>
          <a:bodyPr/>
          <a:lstStyle/>
          <a:p>
            <a:r>
              <a:rPr lang="en-US" sz="2600" dirty="0">
                <a:latin typeface="Calibri"/>
                <a:ea typeface="Ebrima"/>
                <a:cs typeface="Ebrima"/>
              </a:rPr>
              <a:t>The </a:t>
            </a:r>
            <a:r>
              <a:rPr lang="en-US" sz="2600" dirty="0">
                <a:latin typeface="Calibri"/>
                <a:ea typeface="Ebrima"/>
                <a:cs typeface="Ebrima"/>
                <a:hlinkClick r:id="rId3"/>
              </a:rPr>
              <a:t>Final Rule</a:t>
            </a:r>
            <a:r>
              <a:rPr lang="en-US" sz="2600">
                <a:latin typeface="Calibri"/>
                <a:ea typeface="Ebrima"/>
                <a:cs typeface="Ebrima"/>
              </a:rPr>
              <a:t>, revised as of April 2022, implements the </a:t>
            </a:r>
            <a:r>
              <a:rPr lang="en-US" sz="2600" dirty="0">
                <a:latin typeface="Calibri"/>
                <a:ea typeface="Ebrima"/>
                <a:cs typeface="Ebrima"/>
              </a:rPr>
              <a:t>Coronavirus State and Local Fiscal Recovery Fund (SLFRF) established under the American Rescue Plan Act (ARPA) (see pages 190 – 208 for specifics to Capital Projects).  </a:t>
            </a:r>
            <a:endParaRPr lang="en-US" sz="2600" dirty="0"/>
          </a:p>
          <a:p>
            <a:r>
              <a:rPr lang="en-US" sz="2600" dirty="0">
                <a:solidFill>
                  <a:srgbClr val="768D60"/>
                </a:solidFill>
                <a:latin typeface="Calibri"/>
                <a:ea typeface="Ebrima"/>
                <a:cs typeface="Ebrima"/>
                <a:hlinkClick r:id="rId4">
                  <a:extLst>
                    <a:ext uri="{A12FA001-AC4F-418D-AE19-62706E023703}">
                      <ahyp:hlinkClr xmlns:ahyp="http://schemas.microsoft.com/office/drawing/2018/hyperlinkcolor" val="tx"/>
                    </a:ext>
                  </a:extLst>
                </a:hlinkClick>
              </a:rPr>
              <a:t>Overview of the Final Rule</a:t>
            </a:r>
            <a:r>
              <a:rPr lang="en-US" sz="2600" dirty="0">
                <a:latin typeface="Calibri"/>
                <a:ea typeface="Ebrima"/>
                <a:cs typeface="Ebrima"/>
              </a:rPr>
              <a:t> - provides a summary of the final rule and is intended to be a brief, simplified user guide (see pages 30 – 31 for specifics to Capital Projects). </a:t>
            </a:r>
          </a:p>
          <a:p>
            <a:r>
              <a:rPr lang="en-US" sz="2600" dirty="0">
                <a:solidFill>
                  <a:srgbClr val="768D60"/>
                </a:solidFill>
                <a:latin typeface="Calibri"/>
                <a:ea typeface="Ebrima"/>
                <a:cs typeface="Ebrima"/>
                <a:hlinkClick r:id="rId5">
                  <a:extLst>
                    <a:ext uri="{A12FA001-AC4F-418D-AE19-62706E023703}">
                      <ahyp:hlinkClr xmlns:ahyp="http://schemas.microsoft.com/office/drawing/2018/hyperlinkcolor" val="tx"/>
                    </a:ext>
                  </a:extLst>
                </a:hlinkClick>
              </a:rPr>
              <a:t>The CSLFRF Final Rule FAQ </a:t>
            </a:r>
            <a:r>
              <a:rPr lang="en-US" sz="2600" dirty="0">
                <a:latin typeface="Calibri"/>
                <a:ea typeface="Ebrima"/>
                <a:cs typeface="Ebrima"/>
              </a:rPr>
              <a:t>contains answers to frequently asked questions regarding Coronavirus State and Local Fiscal Recovery Funds (Ctrl + F to search words related to questions).</a:t>
            </a:r>
            <a:endParaRPr lang="en-US" sz="2600" dirty="0">
              <a:hlinkClick r:id="rId6"/>
            </a:endParaRPr>
          </a:p>
          <a:p>
            <a:endParaRPr lang="en-US" dirty="0"/>
          </a:p>
        </p:txBody>
      </p:sp>
      <p:sp>
        <p:nvSpPr>
          <p:cNvPr id="4" name="Slide Number Placeholder 3">
            <a:extLst>
              <a:ext uri="{FF2B5EF4-FFF2-40B4-BE49-F238E27FC236}">
                <a16:creationId xmlns:a16="http://schemas.microsoft.com/office/drawing/2014/main" id="{176BE517-2FEB-0C6E-5B1F-21415F37B5A2}"/>
              </a:ext>
            </a:extLst>
          </p:cNvPr>
          <p:cNvSpPr>
            <a:spLocks noGrp="1"/>
          </p:cNvSpPr>
          <p:nvPr>
            <p:ph type="sldNum" sz="quarter" idx="11"/>
          </p:nvPr>
        </p:nvSpPr>
        <p:spPr/>
        <p:txBody>
          <a:bodyPr/>
          <a:lstStyle/>
          <a:p>
            <a:pPr>
              <a:defRPr/>
            </a:pPr>
            <a:fld id="{BCF21690-B1E2-42E3-BE87-79349418BA48}" type="slidenum">
              <a:rPr lang="en-US" smtClean="0"/>
              <a:pPr>
                <a:defRPr/>
              </a:pPr>
              <a:t>6</a:t>
            </a:fld>
            <a:endParaRPr lang="en-US" dirty="0"/>
          </a:p>
        </p:txBody>
      </p:sp>
      <p:pic>
        <p:nvPicPr>
          <p:cNvPr id="6" name="Picture 9">
            <a:extLst>
              <a:ext uri="{FF2B5EF4-FFF2-40B4-BE49-F238E27FC236}">
                <a16:creationId xmlns:a16="http://schemas.microsoft.com/office/drawing/2014/main" id="{38E6DD9E-1E78-D3BD-B789-A43D034D803D}"/>
              </a:ext>
            </a:extLst>
          </p:cNvPr>
          <p:cNvPicPr>
            <a:picLocks noChangeAspect="1"/>
          </p:cNvPicPr>
          <p:nvPr/>
        </p:nvPicPr>
        <p:blipFill>
          <a:blip r:embed="rId7"/>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91858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D269-9046-AB6D-A1CC-6320DD0FB785}"/>
              </a:ext>
            </a:extLst>
          </p:cNvPr>
          <p:cNvSpPr>
            <a:spLocks noGrp="1"/>
          </p:cNvSpPr>
          <p:nvPr>
            <p:ph type="title"/>
          </p:nvPr>
        </p:nvSpPr>
        <p:spPr/>
        <p:txBody>
          <a:bodyPr/>
          <a:lstStyle/>
          <a:p>
            <a:r>
              <a:rPr lang="en-US" dirty="0">
                <a:cs typeface="Calibri"/>
              </a:rPr>
              <a:t>Subrecipient Reporting</a:t>
            </a:r>
            <a:endParaRPr lang="en-US" dirty="0"/>
          </a:p>
        </p:txBody>
      </p:sp>
      <p:sp>
        <p:nvSpPr>
          <p:cNvPr id="3" name="Content Placeholder 2">
            <a:extLst>
              <a:ext uri="{FF2B5EF4-FFF2-40B4-BE49-F238E27FC236}">
                <a16:creationId xmlns:a16="http://schemas.microsoft.com/office/drawing/2014/main" id="{90DDA990-D0B5-35CE-E2E3-BBB34388BC1D}"/>
              </a:ext>
            </a:extLst>
          </p:cNvPr>
          <p:cNvSpPr>
            <a:spLocks noGrp="1"/>
          </p:cNvSpPr>
          <p:nvPr>
            <p:ph idx="1"/>
          </p:nvPr>
        </p:nvSpPr>
        <p:spPr/>
        <p:txBody>
          <a:bodyPr/>
          <a:lstStyle/>
          <a:p>
            <a:pPr>
              <a:spcAft>
                <a:spcPct val="0"/>
              </a:spcAft>
            </a:pPr>
            <a:r>
              <a:rPr lang="en-US" sz="2400" dirty="0">
                <a:latin typeface="Calibri"/>
                <a:ea typeface="Ebrima"/>
                <a:cs typeface="Calibri"/>
              </a:rPr>
              <a:t>Recipients are required to report financial and programmatic information to their state cognizant agency on a quarterly basis</a:t>
            </a:r>
            <a:r>
              <a:rPr lang="en-US" sz="2400">
                <a:latin typeface="Calibri"/>
                <a:ea typeface="Ebrima"/>
                <a:cs typeface="Calibri"/>
              </a:rPr>
              <a:t>,</a:t>
            </a:r>
            <a:r>
              <a:rPr lang="en-US" sz="2400" dirty="0">
                <a:latin typeface="Calibri"/>
                <a:ea typeface="Ebrima"/>
                <a:cs typeface="Calibri"/>
              </a:rPr>
              <a:t> by the 5th of the month following the end of a quarter, as the state agency must report to the GFO by the 10th of the month, following the quarter.</a:t>
            </a:r>
            <a:endParaRPr lang="en-US" sz="2400" dirty="0">
              <a:latin typeface="Calibri"/>
              <a:ea typeface="Ebrima"/>
            </a:endParaRPr>
          </a:p>
          <a:p>
            <a:pPr lvl="1">
              <a:buFont typeface="Courier New" pitchFamily="2" charset="2"/>
              <a:buChar char="-"/>
            </a:pPr>
            <a:r>
              <a:rPr lang="en-US" sz="1800" dirty="0">
                <a:latin typeface="Calibri"/>
                <a:ea typeface="Ebrima"/>
                <a:cs typeface="Calibri"/>
              </a:rPr>
              <a:t>January 1st to March 31st – Due to State Cognizant Agency April 5th</a:t>
            </a:r>
          </a:p>
          <a:p>
            <a:pPr lvl="1">
              <a:buFont typeface="Courier New,monospace" pitchFamily="2" charset="2"/>
              <a:buChar char="-"/>
            </a:pPr>
            <a:r>
              <a:rPr lang="en-US" sz="1800" dirty="0">
                <a:latin typeface="Calibri"/>
                <a:ea typeface="Ebrima"/>
                <a:cs typeface="Calibri"/>
              </a:rPr>
              <a:t>April 30th to June 30th – Due to State Cognizant Agency July 5th</a:t>
            </a:r>
          </a:p>
          <a:p>
            <a:pPr lvl="1">
              <a:buFont typeface="Courier New,monospace" pitchFamily="2" charset="2"/>
              <a:buChar char="-"/>
            </a:pPr>
            <a:r>
              <a:rPr lang="en-US" sz="1800" dirty="0">
                <a:latin typeface="Calibri"/>
                <a:ea typeface="Ebrima"/>
                <a:cs typeface="Calibri"/>
              </a:rPr>
              <a:t>July 1st to September 30th – Due to State Cognizant Agency October 5th</a:t>
            </a:r>
          </a:p>
          <a:p>
            <a:pPr lvl="1">
              <a:buFont typeface="Courier New,monospace" pitchFamily="2" charset="2"/>
              <a:buChar char="-"/>
            </a:pPr>
            <a:r>
              <a:rPr lang="en-US" sz="1800" dirty="0">
                <a:latin typeface="Calibri"/>
                <a:ea typeface="Ebrima"/>
                <a:cs typeface="Calibri"/>
              </a:rPr>
              <a:t>October 1st to December 31st – Due to State Cognizant Agency January 5th</a:t>
            </a:r>
          </a:p>
          <a:p>
            <a:r>
              <a:rPr lang="en-US" sz="2400" dirty="0">
                <a:latin typeface="Calibri"/>
                <a:ea typeface="Ebrima"/>
                <a:cs typeface="Calibri"/>
              </a:rPr>
              <a:t>Required reporting includes the amount expended for the quarter being reported and the number of individuals, households, etc. served.</a:t>
            </a:r>
          </a:p>
        </p:txBody>
      </p:sp>
      <p:sp>
        <p:nvSpPr>
          <p:cNvPr id="4" name="Slide Number Placeholder 3">
            <a:extLst>
              <a:ext uri="{FF2B5EF4-FFF2-40B4-BE49-F238E27FC236}">
                <a16:creationId xmlns:a16="http://schemas.microsoft.com/office/drawing/2014/main" id="{41DF3147-8871-B308-969E-4F010D14B73B}"/>
              </a:ext>
            </a:extLst>
          </p:cNvPr>
          <p:cNvSpPr>
            <a:spLocks noGrp="1"/>
          </p:cNvSpPr>
          <p:nvPr>
            <p:ph type="sldNum" sz="quarter" idx="11"/>
          </p:nvPr>
        </p:nvSpPr>
        <p:spPr/>
        <p:txBody>
          <a:bodyPr/>
          <a:lstStyle/>
          <a:p>
            <a:pPr>
              <a:defRPr/>
            </a:pPr>
            <a:fld id="{BCF21690-B1E2-42E3-BE87-79349418BA48}" type="slidenum">
              <a:rPr lang="en-US"/>
              <a:pPr>
                <a:defRPr/>
              </a:pPr>
              <a:t>7</a:t>
            </a:fld>
            <a:endParaRPr lang="en-US" dirty="0"/>
          </a:p>
        </p:txBody>
      </p:sp>
      <p:pic>
        <p:nvPicPr>
          <p:cNvPr id="6" name="Picture 9">
            <a:extLst>
              <a:ext uri="{FF2B5EF4-FFF2-40B4-BE49-F238E27FC236}">
                <a16:creationId xmlns:a16="http://schemas.microsoft.com/office/drawing/2014/main" id="{D182950B-E0A6-71C3-5342-AF6213834151}"/>
              </a:ext>
            </a:extLst>
          </p:cNvPr>
          <p:cNvPicPr>
            <a:picLocks noChangeAspect="1"/>
          </p:cNvPicPr>
          <p:nvPr/>
        </p:nvPicPr>
        <p:blipFill>
          <a:blip r:embed="rId3"/>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112730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F542-B06E-CE0C-9938-EFB813A51E5C}"/>
              </a:ext>
            </a:extLst>
          </p:cNvPr>
          <p:cNvSpPr>
            <a:spLocks noGrp="1"/>
          </p:cNvSpPr>
          <p:nvPr>
            <p:ph type="title"/>
          </p:nvPr>
        </p:nvSpPr>
        <p:spPr/>
        <p:txBody>
          <a:bodyPr/>
          <a:lstStyle/>
          <a:p>
            <a:r>
              <a:rPr lang="en-US" dirty="0">
                <a:latin typeface="Calibri"/>
                <a:ea typeface="Ebrima"/>
                <a:cs typeface="Ebrima"/>
              </a:rPr>
              <a:t>Reporting for Projects Over $1M</a:t>
            </a:r>
          </a:p>
        </p:txBody>
      </p:sp>
      <p:sp>
        <p:nvSpPr>
          <p:cNvPr id="3" name="Content Placeholder 2">
            <a:extLst>
              <a:ext uri="{FF2B5EF4-FFF2-40B4-BE49-F238E27FC236}">
                <a16:creationId xmlns:a16="http://schemas.microsoft.com/office/drawing/2014/main" id="{7C095469-ED9A-2C72-8D04-650CBEC194A6}"/>
              </a:ext>
            </a:extLst>
          </p:cNvPr>
          <p:cNvSpPr>
            <a:spLocks noGrp="1"/>
          </p:cNvSpPr>
          <p:nvPr>
            <p:ph idx="1"/>
          </p:nvPr>
        </p:nvSpPr>
        <p:spPr>
          <a:xfrm>
            <a:off x="457200" y="1272381"/>
            <a:ext cx="8229600" cy="4525963"/>
          </a:xfrm>
        </p:spPr>
        <p:txBody>
          <a:bodyPr/>
          <a:lstStyle/>
          <a:p>
            <a:r>
              <a:rPr lang="en-US" sz="1800" dirty="0">
                <a:latin typeface="Calibri"/>
                <a:ea typeface="Ebrima"/>
                <a:cs typeface="Ebrima"/>
              </a:rPr>
              <a:t>For capital expenditures equal to or greater than $1 million, recipients must complete and meet the requirements of a written justification. See </a:t>
            </a:r>
            <a:r>
              <a:rPr lang="en-US" sz="1800" dirty="0">
                <a:latin typeface="Calibri"/>
                <a:ea typeface="Ebrima"/>
                <a:cs typeface="Ebrima"/>
                <a:hlinkClick r:id="rId3"/>
              </a:rPr>
              <a:t>Page 30</a:t>
            </a:r>
            <a:r>
              <a:rPr lang="en-US" sz="1800" dirty="0">
                <a:latin typeface="Calibri"/>
                <a:ea typeface="Ebrima"/>
                <a:cs typeface="Ebrima"/>
              </a:rPr>
              <a:t> </a:t>
            </a:r>
            <a:r>
              <a:rPr lang="en-US" sz="1800" dirty="0">
                <a:latin typeface="Calibri"/>
                <a:ea typeface="Ebrima"/>
                <a:cs typeface="Calibri"/>
              </a:rPr>
              <a:t>of the SLFRF Overview </a:t>
            </a:r>
            <a:r>
              <a:rPr lang="en-US" sz="1800" dirty="0">
                <a:latin typeface="Calibri"/>
                <a:ea typeface="Ebrima"/>
                <a:cs typeface="Ebrima"/>
              </a:rPr>
              <a:t>for what a written justification includes. </a:t>
            </a:r>
            <a:endParaRPr lang="en-US" sz="1800"/>
          </a:p>
          <a:p>
            <a:r>
              <a:rPr lang="en-US" sz="1800" dirty="0">
                <a:latin typeface="Calibri"/>
                <a:ea typeface="Ebrima"/>
                <a:cs typeface="Ebrima"/>
              </a:rPr>
              <a:t>See table below for Treasury's written justification reporting requirements.</a:t>
            </a:r>
          </a:p>
          <a:p>
            <a:r>
              <a:rPr lang="en-US" sz="1800">
                <a:latin typeface="Calibri"/>
                <a:ea typeface="Ebrima"/>
                <a:cs typeface="Ebrima"/>
              </a:rPr>
              <a:t>A subrecipient's state cognizant agency will reach out for this written justification.</a:t>
            </a:r>
            <a:endParaRPr lang="en-US" sz="1800"/>
          </a:p>
        </p:txBody>
      </p:sp>
      <p:sp>
        <p:nvSpPr>
          <p:cNvPr id="4" name="Slide Number Placeholder 3">
            <a:extLst>
              <a:ext uri="{FF2B5EF4-FFF2-40B4-BE49-F238E27FC236}">
                <a16:creationId xmlns:a16="http://schemas.microsoft.com/office/drawing/2014/main" id="{AF2EF352-8D8A-D22E-1320-798E7E62A774}"/>
              </a:ext>
            </a:extLst>
          </p:cNvPr>
          <p:cNvSpPr>
            <a:spLocks noGrp="1"/>
          </p:cNvSpPr>
          <p:nvPr>
            <p:ph type="sldNum" sz="quarter" idx="11"/>
          </p:nvPr>
        </p:nvSpPr>
        <p:spPr/>
        <p:txBody>
          <a:bodyPr/>
          <a:lstStyle/>
          <a:p>
            <a:pPr>
              <a:defRPr/>
            </a:pPr>
            <a:fld id="{BCF21690-B1E2-42E3-BE87-79349418BA48}" type="slidenum">
              <a:rPr lang="en-US" smtClean="0"/>
              <a:pPr>
                <a:defRPr/>
              </a:pPr>
              <a:t>8</a:t>
            </a:fld>
            <a:endParaRPr lang="en-US" dirty="0"/>
          </a:p>
        </p:txBody>
      </p:sp>
      <p:pic>
        <p:nvPicPr>
          <p:cNvPr id="6" name="Picture 5" descr="Table&#10;&#10;Description automatically generated">
            <a:extLst>
              <a:ext uri="{FF2B5EF4-FFF2-40B4-BE49-F238E27FC236}">
                <a16:creationId xmlns:a16="http://schemas.microsoft.com/office/drawing/2014/main" id="{A62B6B2F-58B9-2559-1C13-FA0051EA7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690" y="3094458"/>
            <a:ext cx="5284315" cy="2386465"/>
          </a:xfrm>
          <a:prstGeom prst="rect">
            <a:avLst/>
          </a:prstGeom>
          <a:ln>
            <a:noFill/>
          </a:ln>
          <a:effectLst>
            <a:outerShdw blurRad="292100" dist="139700" dir="2700000" algn="tl" rotWithShape="0">
              <a:srgbClr val="333333">
                <a:alpha val="65000"/>
              </a:srgbClr>
            </a:outerShdw>
          </a:effectLst>
        </p:spPr>
      </p:pic>
      <p:pic>
        <p:nvPicPr>
          <p:cNvPr id="7" name="Picture 9">
            <a:extLst>
              <a:ext uri="{FF2B5EF4-FFF2-40B4-BE49-F238E27FC236}">
                <a16:creationId xmlns:a16="http://schemas.microsoft.com/office/drawing/2014/main" id="{403A3179-631D-5FA3-195A-706296826AA0}"/>
              </a:ext>
            </a:extLst>
          </p:cNvPr>
          <p:cNvPicPr>
            <a:picLocks noChangeAspect="1"/>
          </p:cNvPicPr>
          <p:nvPr/>
        </p:nvPicPr>
        <p:blipFill>
          <a:blip r:embed="rId5"/>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76967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C093-ACC4-C464-00CC-50D16665E713}"/>
              </a:ext>
            </a:extLst>
          </p:cNvPr>
          <p:cNvSpPr>
            <a:spLocks noGrp="1"/>
          </p:cNvSpPr>
          <p:nvPr>
            <p:ph type="title"/>
          </p:nvPr>
        </p:nvSpPr>
        <p:spPr/>
        <p:txBody>
          <a:bodyPr/>
          <a:lstStyle/>
          <a:p>
            <a:r>
              <a:rPr lang="en-US" dirty="0">
                <a:latin typeface="Calibri"/>
                <a:ea typeface="Ebrima"/>
                <a:cs typeface="Ebrima"/>
              </a:rPr>
              <a:t>Procurement Policy Requirements</a:t>
            </a:r>
            <a:endParaRPr lang="en-US" dirty="0"/>
          </a:p>
        </p:txBody>
      </p:sp>
      <p:sp>
        <p:nvSpPr>
          <p:cNvPr id="3" name="Content Placeholder 2">
            <a:extLst>
              <a:ext uri="{FF2B5EF4-FFF2-40B4-BE49-F238E27FC236}">
                <a16:creationId xmlns:a16="http://schemas.microsoft.com/office/drawing/2014/main" id="{B6FBCFF3-F14A-1D3A-1948-076956562939}"/>
              </a:ext>
            </a:extLst>
          </p:cNvPr>
          <p:cNvSpPr>
            <a:spLocks noGrp="1"/>
          </p:cNvSpPr>
          <p:nvPr>
            <p:ph idx="1"/>
          </p:nvPr>
        </p:nvSpPr>
        <p:spPr/>
        <p:txBody>
          <a:bodyPr/>
          <a:lstStyle/>
          <a:p>
            <a:r>
              <a:rPr lang="en-US">
                <a:latin typeface="Calibri"/>
                <a:ea typeface="Ebrima"/>
                <a:cs typeface="Calibri"/>
              </a:rPr>
              <a:t>From the </a:t>
            </a:r>
            <a:r>
              <a:rPr lang="en-US" dirty="0">
                <a:latin typeface="Calibri"/>
                <a:ea typeface="Ebrima"/>
                <a:cs typeface="Calibri"/>
                <a:hlinkClick r:id="rId3"/>
              </a:rPr>
              <a:t>SLFRF Compliance and Reporting Guidance, page 10</a:t>
            </a:r>
            <a:r>
              <a:rPr lang="en-US" dirty="0">
                <a:latin typeface="Calibri"/>
                <a:ea typeface="Ebrima"/>
                <a:cs typeface="Calibri"/>
              </a:rPr>
              <a:t>.</a:t>
            </a:r>
          </a:p>
          <a:p>
            <a:pPr lvl="1"/>
            <a:r>
              <a:rPr lang="en-US" sz="2000" dirty="0">
                <a:latin typeface="Calibri"/>
                <a:ea typeface="Ebrima"/>
                <a:cs typeface="Calibri"/>
              </a:rPr>
              <a:t>Recipients </a:t>
            </a:r>
            <a:r>
              <a:rPr lang="en-US" sz="2000" b="1" u="sng" dirty="0">
                <a:latin typeface="Calibri"/>
                <a:ea typeface="Ebrima"/>
                <a:cs typeface="Calibri"/>
              </a:rPr>
              <a:t>must have and use</a:t>
            </a:r>
            <a:r>
              <a:rPr lang="en-US" sz="2000" b="1" dirty="0">
                <a:latin typeface="Calibri"/>
                <a:ea typeface="Ebrima"/>
                <a:cs typeface="Calibri"/>
              </a:rPr>
              <a:t> </a:t>
            </a:r>
            <a:r>
              <a:rPr lang="en-US" sz="2000" dirty="0">
                <a:latin typeface="Calibri"/>
                <a:ea typeface="Ebrima"/>
                <a:cs typeface="Calibri"/>
              </a:rPr>
              <a:t>documented procurement procedures that are consistent with the standards outlined in </a:t>
            </a:r>
            <a:r>
              <a:rPr lang="en-US" sz="2000" dirty="0">
                <a:latin typeface="Calibri"/>
                <a:ea typeface="Ebrima"/>
                <a:cs typeface="Calibri"/>
                <a:hlinkClick r:id="rId4"/>
              </a:rPr>
              <a:t>2 CFR 200.317 through 2 CFR 200.327</a:t>
            </a:r>
            <a:r>
              <a:rPr lang="en-US" sz="2000" dirty="0">
                <a:latin typeface="Calibri"/>
                <a:ea typeface="Ebrima"/>
                <a:cs typeface="Calibri"/>
              </a:rPr>
              <a:t>.</a:t>
            </a:r>
          </a:p>
          <a:p>
            <a:pPr lvl="1"/>
            <a:r>
              <a:rPr lang="en-US" sz="2000" dirty="0">
                <a:latin typeface="Calibri"/>
                <a:ea typeface="Ebrima"/>
                <a:cs typeface="Calibri"/>
              </a:rPr>
              <a:t>The Uniform Guidance, pursuant to </a:t>
            </a:r>
            <a:r>
              <a:rPr lang="en-US" sz="2000" dirty="0">
                <a:latin typeface="Calibri"/>
                <a:ea typeface="Ebrima"/>
                <a:cs typeface="Calibri"/>
                <a:hlinkClick r:id="rId5"/>
              </a:rPr>
              <a:t>2 CFR 180</a:t>
            </a:r>
            <a:r>
              <a:rPr lang="en-US" sz="2000" dirty="0">
                <a:latin typeface="Calibri"/>
                <a:ea typeface="Ebrima"/>
                <a:cs typeface="Calibri"/>
              </a:rPr>
              <a:t>, requires an infrastructure for competitive bidding and contractor oversight, including maintaining written standards of conduct and prohibitions on dealing with suspended or debarred parties.</a:t>
            </a:r>
            <a:endParaRPr lang="en-US"/>
          </a:p>
          <a:p>
            <a:pPr marL="0" indent="0">
              <a:buNone/>
            </a:pPr>
            <a:endParaRPr lang="en-US" sz="2400" dirty="0">
              <a:latin typeface="Calibri"/>
              <a:ea typeface="Ebrima"/>
              <a:cs typeface="Calibri"/>
            </a:endParaRPr>
          </a:p>
        </p:txBody>
      </p:sp>
      <p:sp>
        <p:nvSpPr>
          <p:cNvPr id="4" name="Slide Number Placeholder 3">
            <a:extLst>
              <a:ext uri="{FF2B5EF4-FFF2-40B4-BE49-F238E27FC236}">
                <a16:creationId xmlns:a16="http://schemas.microsoft.com/office/drawing/2014/main" id="{9FBB0CB8-072B-C7A5-93CE-0E7F001F0C7C}"/>
              </a:ext>
            </a:extLst>
          </p:cNvPr>
          <p:cNvSpPr>
            <a:spLocks noGrp="1"/>
          </p:cNvSpPr>
          <p:nvPr>
            <p:ph type="sldNum" sz="quarter" idx="11"/>
          </p:nvPr>
        </p:nvSpPr>
        <p:spPr/>
        <p:txBody>
          <a:bodyPr/>
          <a:lstStyle/>
          <a:p>
            <a:pPr>
              <a:defRPr/>
            </a:pPr>
            <a:fld id="{BCF21690-B1E2-42E3-BE87-79349418BA48}" type="slidenum">
              <a:rPr lang="en-US"/>
              <a:pPr>
                <a:defRPr/>
              </a:pPr>
              <a:t>9</a:t>
            </a:fld>
            <a:endParaRPr lang="en-US" dirty="0"/>
          </a:p>
        </p:txBody>
      </p:sp>
      <p:pic>
        <p:nvPicPr>
          <p:cNvPr id="6" name="Picture 9">
            <a:extLst>
              <a:ext uri="{FF2B5EF4-FFF2-40B4-BE49-F238E27FC236}">
                <a16:creationId xmlns:a16="http://schemas.microsoft.com/office/drawing/2014/main" id="{70DE035D-B858-29F7-EA00-31E8889CFCA6}"/>
              </a:ext>
            </a:extLst>
          </p:cNvPr>
          <p:cNvPicPr>
            <a:picLocks noChangeAspect="1"/>
          </p:cNvPicPr>
          <p:nvPr/>
        </p:nvPicPr>
        <p:blipFill>
          <a:blip r:embed="rId6"/>
          <a:stretch>
            <a:fillRect/>
          </a:stretch>
        </p:blipFill>
        <p:spPr>
          <a:xfrm>
            <a:off x="1585180" y="6276451"/>
            <a:ext cx="1795201" cy="585317"/>
          </a:xfrm>
          <a:prstGeom prst="rect">
            <a:avLst/>
          </a:prstGeom>
        </p:spPr>
      </p:pic>
    </p:spTree>
    <p:extLst>
      <p:ext uri="{BB962C8B-B14F-4D97-AF65-F5344CB8AC3E}">
        <p14:creationId xmlns:p14="http://schemas.microsoft.com/office/powerpoint/2010/main" val="3966520337"/>
      </p:ext>
    </p:extLst>
  </p:cSld>
  <p:clrMapOvr>
    <a:masterClrMapping/>
  </p:clrMapOvr>
</p:sld>
</file>

<file path=ppt/theme/theme1.xml><?xml version="1.0" encoding="utf-8"?>
<a:theme xmlns:a="http://schemas.openxmlformats.org/drawingml/2006/main" name="IEM_Simple_PPT_Template">
  <a:themeElements>
    <a:clrScheme name="IEM Simple PPT">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768D60"/>
      </a:hlink>
      <a:folHlink>
        <a:srgbClr val="516542"/>
      </a:folHlink>
    </a:clrScheme>
    <a:fontScheme name="Default Design">
      <a:majorFont>
        <a:latin typeface="Yanone Kaffeesatz"/>
        <a:ea typeface=""/>
        <a:cs typeface=""/>
      </a:majorFont>
      <a:minorFont>
        <a:latin typeface="Yanone Kaffeesatz"/>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B85A8C8D227C04C9EC1F8CA43CD6DDC" ma:contentTypeVersion="5" ma:contentTypeDescription="Create a new document." ma:contentTypeScope="" ma:versionID="5921bacbd648e238a6f2e9bb99939677">
  <xsd:schema xmlns:xsd="http://www.w3.org/2001/XMLSchema" xmlns:xs="http://www.w3.org/2001/XMLSchema" xmlns:p="http://schemas.microsoft.com/office/2006/metadata/properties" xmlns:ns3="7e52df76-6131-448e-805c-6c1feeeffd32" xmlns:ns4="9b3116ae-b56a-4289-803b-0ee441b038e4" targetNamespace="http://schemas.microsoft.com/office/2006/metadata/properties" ma:root="true" ma:fieldsID="968958dbac8721bd4f10652f673201d0" ns3:_="" ns4:_="">
    <xsd:import namespace="7e52df76-6131-448e-805c-6c1feeeffd32"/>
    <xsd:import namespace="9b3116ae-b56a-4289-803b-0ee441b038e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df76-6131-448e-805c-6c1feeeffd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3116ae-b56a-4289-803b-0ee441b038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902CF0-4F85-4DB9-A354-D610751FD0B4}">
  <ds:schemaRefs>
    <ds:schemaRef ds:uri="http://schemas.microsoft.com/sharepoint/v3/contenttype/forms"/>
  </ds:schemaRefs>
</ds:datastoreItem>
</file>

<file path=customXml/itemProps2.xml><?xml version="1.0" encoding="utf-8"?>
<ds:datastoreItem xmlns:ds="http://schemas.openxmlformats.org/officeDocument/2006/customXml" ds:itemID="{81D1945F-1B11-48B3-99B6-C07284506437}">
  <ds:schemaRefs>
    <ds:schemaRef ds:uri="7e52df76-6131-448e-805c-6c1feeeffd32"/>
    <ds:schemaRef ds:uri="http://purl.org/dc/terms/"/>
    <ds:schemaRef ds:uri="9b3116ae-b56a-4289-803b-0ee441b038e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B90D66F-C200-452E-A5BD-F2A8985B60F2}">
  <ds:schemaRefs>
    <ds:schemaRef ds:uri="http://schemas.microsoft.com/office/2006/metadata/longProperties"/>
  </ds:schemaRefs>
</ds:datastoreItem>
</file>

<file path=customXml/itemProps4.xml><?xml version="1.0" encoding="utf-8"?>
<ds:datastoreItem xmlns:ds="http://schemas.openxmlformats.org/officeDocument/2006/customXml" ds:itemID="{92CF4457-4721-49B8-9B80-7AE8904EB0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52df76-6131-448e-805c-6c1feeeffd32"/>
    <ds:schemaRef ds:uri="9b3116ae-b56a-4289-803b-0ee441b038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IEM_Presentation_Template (6)</Template>
  <TotalTime>180</TotalTime>
  <Words>6951</Words>
  <Application>Microsoft Office PowerPoint</Application>
  <PresentationFormat>On-screen Show (4:3)</PresentationFormat>
  <Paragraphs>404</Paragraphs>
  <Slides>33</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Courier New</vt:lpstr>
      <vt:lpstr>Courier New,monospace</vt:lpstr>
      <vt:lpstr>Ebrima</vt:lpstr>
      <vt:lpstr>Source Sans Pro Web</vt:lpstr>
      <vt:lpstr>Wingdings</vt:lpstr>
      <vt:lpstr>Yanone Kaffeesatz</vt:lpstr>
      <vt:lpstr>IEM_Simple_PPT_Template</vt:lpstr>
      <vt:lpstr>Capital Project Overview</vt:lpstr>
      <vt:lpstr>Overview</vt:lpstr>
      <vt:lpstr>Acronyms/Definitions</vt:lpstr>
      <vt:lpstr>Period of Performance </vt:lpstr>
      <vt:lpstr>Capital Projects</vt:lpstr>
      <vt:lpstr>Capital Projects &amp; The Final Rule</vt:lpstr>
      <vt:lpstr>Subrecipient Reporting</vt:lpstr>
      <vt:lpstr>Reporting for Projects Over $1M</vt:lpstr>
      <vt:lpstr>Procurement Policy Requirements</vt:lpstr>
      <vt:lpstr>Affirmative Steps</vt:lpstr>
      <vt:lpstr>2 CFR 200.317-327 Overview</vt:lpstr>
      <vt:lpstr>2 CFR 200.317-327 Overview, contd.</vt:lpstr>
      <vt:lpstr>Types of Bonds</vt:lpstr>
      <vt:lpstr>Conflicts of Interest</vt:lpstr>
      <vt:lpstr>Competitive Bidding</vt:lpstr>
      <vt:lpstr>Formal Bidding: Sealed Bids</vt:lpstr>
      <vt:lpstr>Formal Bidding: Proposals </vt:lpstr>
      <vt:lpstr>Example of a Bid Evaluation Matrix</vt:lpstr>
      <vt:lpstr>Debarred Companies</vt:lpstr>
      <vt:lpstr>Best Practices</vt:lpstr>
      <vt:lpstr>Prevailing Wage – Projects Under $10M</vt:lpstr>
      <vt:lpstr>Prevailing Wage – Projects Over $10M</vt:lpstr>
      <vt:lpstr>Other Labor Requirements – Projects Over $10M</vt:lpstr>
      <vt:lpstr>Prevailing Wage – Public Works</vt:lpstr>
      <vt:lpstr>Construction Timelines and Checklists</vt:lpstr>
      <vt:lpstr>Construction Timeline Example #1</vt:lpstr>
      <vt:lpstr>Construction Timeline Example #2</vt:lpstr>
      <vt:lpstr>Construction Checklist Example #1</vt:lpstr>
      <vt:lpstr>Local Building Departments</vt:lpstr>
      <vt:lpstr>References</vt:lpstr>
      <vt:lpstr>References, contd.</vt:lpstr>
      <vt:lpstr>Any 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Van Overschelde, Eliza</dc:creator>
  <cp:lastModifiedBy>Casey Van Patten</cp:lastModifiedBy>
  <cp:revision>2210</cp:revision>
  <cp:lastPrinted>2016-04-05T17:12:18Z</cp:lastPrinted>
  <dcterms:created xsi:type="dcterms:W3CDTF">2022-10-27T13:56:34Z</dcterms:created>
  <dcterms:modified xsi:type="dcterms:W3CDTF">2022-11-18T19:24:52Z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0x0101009B85A8C8D227C04C9EC1F8CA43CD6DDC</vt:lpwstr>
  </property>
  <property fmtid="{D5CDD505-2E9C-101B-9397-08002B2CF9AE}" pid="3" name="MediaServiceImageTags">
    <vt:lpwstr/>
  </property>
</Properties>
</file>